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Lst>
  <p:sldSz cy="6858000" cx="9144000"/>
  <p:notesSz cx="6858000" cy="9144000"/>
  <p:embeddedFontLst>
    <p:embeddedFont>
      <p:font typeface="Tahoma"/>
      <p:regular r:id="rId109"/>
      <p:bold r:id="rId110"/>
    </p:embeddedFont>
    <p:embeddedFont>
      <p:font typeface="Lustria"/>
      <p:regular r:id="rId1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http://customooxmlschemas.google.com/">
      <go:slidesCustomData xmlns:go="http://customooxmlschemas.google.com/" r:id="rId112" roundtripDataSignature="AMtx7mjMPJZsTnB5wjnBeA9EtyDfYsr97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9" Type="http://schemas.openxmlformats.org/officeDocument/2006/relationships/font" Target="fonts/Tahoma-regular.fntdata"/><Relationship Id="rId108" Type="http://schemas.openxmlformats.org/officeDocument/2006/relationships/slide" Target="slides/slide103.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95" Type="http://schemas.openxmlformats.org/officeDocument/2006/relationships/slide" Target="slides/slide90.xml"/><Relationship Id="rId94" Type="http://schemas.openxmlformats.org/officeDocument/2006/relationships/slide" Target="slides/slide89.xml"/><Relationship Id="rId97" Type="http://schemas.openxmlformats.org/officeDocument/2006/relationships/slide" Target="slides/slide92.xml"/><Relationship Id="rId96" Type="http://schemas.openxmlformats.org/officeDocument/2006/relationships/slide" Target="slides/slide91.xml"/><Relationship Id="rId11" Type="http://schemas.openxmlformats.org/officeDocument/2006/relationships/slide" Target="slides/slide6.xml"/><Relationship Id="rId99" Type="http://schemas.openxmlformats.org/officeDocument/2006/relationships/slide" Target="slides/slide94.xml"/><Relationship Id="rId10" Type="http://schemas.openxmlformats.org/officeDocument/2006/relationships/slide" Target="slides/slide5.xml"/><Relationship Id="rId98" Type="http://schemas.openxmlformats.org/officeDocument/2006/relationships/slide" Target="slides/slide93.xml"/><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5" Type="http://schemas.openxmlformats.org/officeDocument/2006/relationships/slide" Target="slides/slide10.xml"/><Relationship Id="rId110" Type="http://schemas.openxmlformats.org/officeDocument/2006/relationships/font" Target="fonts/Tahoma-bold.fntdata"/><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 Id="rId112" Type="http://customschemas.google.com/relationships/presentationmetadata" Target="metadata"/><Relationship Id="rId111" Type="http://schemas.openxmlformats.org/officeDocument/2006/relationships/font" Target="fonts/Lustria-regular.fntdata"/><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Cyrl-R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7" name="Shape 757"/>
        <p:cNvGrpSpPr/>
        <p:nvPr/>
      </p:nvGrpSpPr>
      <p:grpSpPr>
        <a:xfrm>
          <a:off x="0" y="0"/>
          <a:ext cx="0" cy="0"/>
          <a:chOff x="0" y="0"/>
          <a:chExt cx="0" cy="0"/>
        </a:xfrm>
      </p:grpSpPr>
      <p:sp>
        <p:nvSpPr>
          <p:cNvPr id="758" name="Google Shape;758;p10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9" name="Google Shape;759;p10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p10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4" name="Google Shape;764;p10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7" name="Shape 767"/>
        <p:cNvGrpSpPr/>
        <p:nvPr/>
      </p:nvGrpSpPr>
      <p:grpSpPr>
        <a:xfrm>
          <a:off x="0" y="0"/>
          <a:ext cx="0" cy="0"/>
          <a:chOff x="0" y="0"/>
          <a:chExt cx="0" cy="0"/>
        </a:xfrm>
      </p:grpSpPr>
      <p:sp>
        <p:nvSpPr>
          <p:cNvPr id="768" name="Google Shape;768;p10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9" name="Google Shape;769;p10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p10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5" name="Google Shape;775;p10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6" name="Google Shape;226;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8" name="Google Shape;278;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 name="Google Shape;288;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8" name="Google Shape;298;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8" name="Google Shape;308;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9" name="Google Shape;319;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5" name="Google Shape;335;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1" name="Google Shape;351;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 name="Google Shape;11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7" name="Google Shape;357;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2" name="Google Shape;362;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7" name="Google Shape;367;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3" name="Google Shape;373;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4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8" name="Google Shape;378;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4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4" name="Google Shape;384;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0" name="Google Shape;390;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p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6" name="Google Shape;396;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1" name="Google Shape;401;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4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6" name="Google Shape;406;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5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5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7" name="Google Shape;417;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3" name="Google Shape;423;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5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5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9" name="Google Shape;439;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p5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p5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0" name="Google Shape;450;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p5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6" name="Google Shape;456;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5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2" name="Google Shape;462;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p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7" name="Google Shape;467;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6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3" name="Google Shape;473;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p6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9" name="Google Shape;479;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6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5" name="Google Shape;485;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6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0" name="Google Shape;490;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p6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6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p6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7" name="Google Shape;507;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6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3" name="Google Shape;513;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6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8" name="Google Shape;518;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7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3" name="Google Shape;523;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7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p7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4" name="Google Shape;534;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p7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0" name="Google Shape;540;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p7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5" name="Google Shape;545;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7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0" name="Google Shape;550;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p7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5" name="Google Shape;555;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7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7" name="Google Shape;567;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6" name="Google Shape;606;p7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just">
              <a:spcBef>
                <a:spcPts val="0"/>
              </a:spcBef>
              <a:spcAft>
                <a:spcPts val="0"/>
              </a:spcAft>
              <a:buNone/>
            </a:pPr>
            <a:r>
              <a:rPr b="1" lang="sr-Cyrl-RS" sz="1200">
                <a:latin typeface="Times New Roman"/>
                <a:ea typeface="Times New Roman"/>
                <a:cs typeface="Times New Roman"/>
                <a:sym typeface="Times New Roman"/>
              </a:rPr>
              <a:t>Лабораторије су основна компонента система контроле  квалитета хране. </a:t>
            </a:r>
            <a:endParaRPr/>
          </a:p>
          <a:p>
            <a:pPr indent="0" lvl="0" marL="0" rtl="0" algn="just">
              <a:spcBef>
                <a:spcPts val="0"/>
              </a:spcBef>
              <a:spcAft>
                <a:spcPts val="0"/>
              </a:spcAft>
              <a:buNone/>
            </a:pPr>
            <a:r>
              <a:rPr b="1" lang="sr-Cyrl-RS" sz="1200">
                <a:latin typeface="Times New Roman"/>
                <a:ea typeface="Times New Roman"/>
                <a:cs typeface="Times New Roman"/>
                <a:sym typeface="Times New Roman"/>
              </a:rPr>
              <a:t>Увођење система провере квалитета и акредитација лабораторије од стране акредитационог тела (АТС-а) омогућава лабораторији да побољша своје перформансе и омогући  поузданост резултата.</a:t>
            </a:r>
            <a:endParaRPr/>
          </a:p>
          <a:p>
            <a:pPr indent="0" lvl="0" marL="0" marR="0" rtl="0" algn="just">
              <a:lnSpc>
                <a:spcPct val="100000"/>
              </a:lnSpc>
              <a:spcBef>
                <a:spcPts val="0"/>
              </a:spcBef>
              <a:spcAft>
                <a:spcPts val="0"/>
              </a:spcAft>
              <a:buClr>
                <a:schemeClr val="dk1"/>
              </a:buClr>
              <a:buSzPts val="1200"/>
              <a:buFont typeface="Times New Roman"/>
              <a:buNone/>
            </a:pPr>
            <a:r>
              <a:rPr b="1" lang="sr-Cyrl-RS" sz="1200">
                <a:latin typeface="Times New Roman"/>
                <a:ea typeface="Times New Roman"/>
                <a:cs typeface="Times New Roman"/>
                <a:sym typeface="Times New Roman"/>
              </a:rPr>
              <a:t>Документовање метода које се користе у лабораторији је такође веома важно. ISО/IЕC 17025 је  стандард који акредитациона тела користе као основу за акредитацију лабораторија. </a:t>
            </a:r>
            <a:endParaRPr b="1" sz="1200">
              <a:latin typeface="Times New Roman"/>
              <a:ea typeface="Times New Roman"/>
              <a:cs typeface="Times New Roman"/>
              <a:sym typeface="Times New Roman"/>
            </a:endParaRPr>
          </a:p>
          <a:p>
            <a:pPr indent="0" lvl="0" marL="0" rtl="0" algn="just">
              <a:spcBef>
                <a:spcPts val="0"/>
              </a:spcBef>
              <a:spcAft>
                <a:spcPts val="0"/>
              </a:spcAft>
              <a:buNone/>
            </a:pPr>
            <a:r>
              <a:t/>
            </a:r>
            <a:endParaRPr b="1" sz="1200">
              <a:latin typeface="Times New Roman"/>
              <a:ea typeface="Times New Roman"/>
              <a:cs typeface="Times New Roman"/>
              <a:sym typeface="Times New Roman"/>
            </a:endParaRPr>
          </a:p>
          <a:p>
            <a:pPr indent="0" lvl="0" marL="0" rtl="0" algn="ctr">
              <a:spcBef>
                <a:spcPts val="0"/>
              </a:spcBef>
              <a:spcAft>
                <a:spcPts val="0"/>
              </a:spcAft>
              <a:buNone/>
            </a:pPr>
            <a:r>
              <a:t/>
            </a:r>
            <a:endParaRPr b="1" sz="1200">
              <a:latin typeface="Lustria"/>
              <a:ea typeface="Lustria"/>
              <a:cs typeface="Lustria"/>
              <a:sym typeface="Lustria"/>
            </a:endParaRPr>
          </a:p>
          <a:p>
            <a:pPr indent="0" lvl="0" marL="0" rtl="0" algn="l">
              <a:spcBef>
                <a:spcPts val="0"/>
              </a:spcBef>
              <a:spcAft>
                <a:spcPts val="0"/>
              </a:spcAft>
              <a:buNone/>
            </a:pPr>
            <a:r>
              <a:t/>
            </a:r>
            <a:endParaRPr/>
          </a:p>
        </p:txBody>
      </p:sp>
      <p:sp>
        <p:nvSpPr>
          <p:cNvPr id="607" name="Google Shape;607;p7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p7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2" name="Google Shape;612;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p8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9" name="Google Shape;619;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p8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6" name="Google Shape;626;p8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627" name="Google Shape;627;p8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p8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4" name="Google Shape;634;p8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8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0" name="Google Shape;640;p8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p8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7" name="Google Shape;647;p8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p8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5" name="Google Shape;675;p8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p8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1" name="Google Shape;681;p8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p8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7" name="Google Shape;687;p8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p8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3" name="Google Shape;693;p8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p8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8" name="Google Shape;698;p8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p9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4" name="Google Shape;704;p9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9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0" name="Google Shape;710;p9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p9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5" name="Google Shape;715;p9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9" name="Shape 719"/>
        <p:cNvGrpSpPr/>
        <p:nvPr/>
      </p:nvGrpSpPr>
      <p:grpSpPr>
        <a:xfrm>
          <a:off x="0" y="0"/>
          <a:ext cx="0" cy="0"/>
          <a:chOff x="0" y="0"/>
          <a:chExt cx="0" cy="0"/>
        </a:xfrm>
      </p:grpSpPr>
      <p:sp>
        <p:nvSpPr>
          <p:cNvPr id="720" name="Google Shape;720;p9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1" name="Google Shape;721;p9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9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7" name="Google Shape;727;p9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p9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2" name="Google Shape;732;p9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p9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7" name="Google Shape;737;p9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0" name="Shape 740"/>
        <p:cNvGrpSpPr/>
        <p:nvPr/>
      </p:nvGrpSpPr>
      <p:grpSpPr>
        <a:xfrm>
          <a:off x="0" y="0"/>
          <a:ext cx="0" cy="0"/>
          <a:chOff x="0" y="0"/>
          <a:chExt cx="0" cy="0"/>
        </a:xfrm>
      </p:grpSpPr>
      <p:sp>
        <p:nvSpPr>
          <p:cNvPr id="741" name="Google Shape;741;p9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2" name="Google Shape;742;p9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5" name="Shape 745"/>
        <p:cNvGrpSpPr/>
        <p:nvPr/>
      </p:nvGrpSpPr>
      <p:grpSpPr>
        <a:xfrm>
          <a:off x="0" y="0"/>
          <a:ext cx="0" cy="0"/>
          <a:chOff x="0" y="0"/>
          <a:chExt cx="0" cy="0"/>
        </a:xfrm>
      </p:grpSpPr>
      <p:sp>
        <p:nvSpPr>
          <p:cNvPr id="746" name="Google Shape;746;p9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7" name="Google Shape;747;p9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1" name="Shape 751"/>
        <p:cNvGrpSpPr/>
        <p:nvPr/>
      </p:nvGrpSpPr>
      <p:grpSpPr>
        <a:xfrm>
          <a:off x="0" y="0"/>
          <a:ext cx="0" cy="0"/>
          <a:chOff x="0" y="0"/>
          <a:chExt cx="0" cy="0"/>
        </a:xfrm>
      </p:grpSpPr>
      <p:sp>
        <p:nvSpPr>
          <p:cNvPr id="752" name="Google Shape;752;p9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3" name="Google Shape;753;p9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05"/>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0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0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0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0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3" name="Shape 73"/>
        <p:cNvGrpSpPr/>
        <p:nvPr/>
      </p:nvGrpSpPr>
      <p:grpSpPr>
        <a:xfrm>
          <a:off x="0" y="0"/>
          <a:ext cx="0" cy="0"/>
          <a:chOff x="0" y="0"/>
          <a:chExt cx="0" cy="0"/>
        </a:xfrm>
      </p:grpSpPr>
      <p:sp>
        <p:nvSpPr>
          <p:cNvPr id="74" name="Google Shape;74;p114"/>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14"/>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76" name="Google Shape;76;p114"/>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7" name="Google Shape;77;p1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0" name="Shape 80"/>
        <p:cNvGrpSpPr/>
        <p:nvPr/>
      </p:nvGrpSpPr>
      <p:grpSpPr>
        <a:xfrm>
          <a:off x="0" y="0"/>
          <a:ext cx="0" cy="0"/>
          <a:chOff x="0" y="0"/>
          <a:chExt cx="0" cy="0"/>
        </a:xfrm>
      </p:grpSpPr>
      <p:sp>
        <p:nvSpPr>
          <p:cNvPr id="81" name="Google Shape;81;p1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115"/>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3" name="Google Shape;83;p1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6" name="Shape 86"/>
        <p:cNvGrpSpPr/>
        <p:nvPr/>
      </p:nvGrpSpPr>
      <p:grpSpPr>
        <a:xfrm>
          <a:off x="0" y="0"/>
          <a:ext cx="0" cy="0"/>
          <a:chOff x="0" y="0"/>
          <a:chExt cx="0" cy="0"/>
        </a:xfrm>
      </p:grpSpPr>
      <p:sp>
        <p:nvSpPr>
          <p:cNvPr id="87" name="Google Shape;87;p116"/>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116"/>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9" name="Google Shape;89;p1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0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0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0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0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0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 name="Shape 27"/>
        <p:cNvGrpSpPr/>
        <p:nvPr/>
      </p:nvGrpSpPr>
      <p:grpSpPr>
        <a:xfrm>
          <a:off x="0" y="0"/>
          <a:ext cx="0" cy="0"/>
          <a:chOff x="0" y="0"/>
          <a:chExt cx="0" cy="0"/>
        </a:xfrm>
      </p:grpSpPr>
      <p:sp>
        <p:nvSpPr>
          <p:cNvPr id="28" name="Google Shape;28;p10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0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0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108"/>
          <p:cNvSpPr txBox="1"/>
          <p:nvPr>
            <p:ph type="title"/>
          </p:nvPr>
        </p:nvSpPr>
        <p:spPr>
          <a:xfrm>
            <a:off x="1066800" y="838200"/>
            <a:ext cx="77724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08"/>
          <p:cNvSpPr txBox="1"/>
          <p:nvPr>
            <p:ph idx="1" type="body"/>
          </p:nvPr>
        </p:nvSpPr>
        <p:spPr>
          <a:xfrm>
            <a:off x="1066800" y="2101850"/>
            <a:ext cx="3810000" cy="4114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4" name="Google Shape;34;p108"/>
          <p:cNvSpPr txBox="1"/>
          <p:nvPr>
            <p:ph idx="2" type="body"/>
          </p:nvPr>
        </p:nvSpPr>
        <p:spPr>
          <a:xfrm>
            <a:off x="5029200" y="2101850"/>
            <a:ext cx="3810000" cy="19812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5" name="Google Shape;35;p108"/>
          <p:cNvSpPr txBox="1"/>
          <p:nvPr>
            <p:ph idx="3" type="body"/>
          </p:nvPr>
        </p:nvSpPr>
        <p:spPr>
          <a:xfrm>
            <a:off x="5029200" y="4235450"/>
            <a:ext cx="3810000" cy="19812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10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0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sz="1200">
                <a:solidFill>
                  <a:srgbClr val="888888"/>
                </a:solidFill>
                <a:latin typeface="Calibri"/>
                <a:ea typeface="Calibri"/>
                <a:cs typeface="Calibri"/>
                <a:sym typeface="Calibri"/>
              </a:defRPr>
            </a:lvl1pPr>
            <a:lvl2pPr indent="0" lvl="1" marL="0" marR="0" algn="r">
              <a:spcBef>
                <a:spcPts val="0"/>
              </a:spcBef>
              <a:buNone/>
              <a:defRPr sz="1200">
                <a:solidFill>
                  <a:srgbClr val="888888"/>
                </a:solidFill>
                <a:latin typeface="Calibri"/>
                <a:ea typeface="Calibri"/>
                <a:cs typeface="Calibri"/>
                <a:sym typeface="Calibri"/>
              </a:defRPr>
            </a:lvl2pPr>
            <a:lvl3pPr indent="0" lvl="2" marL="0" marR="0" algn="r">
              <a:spcBef>
                <a:spcPts val="0"/>
              </a:spcBef>
              <a:buNone/>
              <a:defRPr sz="1200">
                <a:solidFill>
                  <a:srgbClr val="888888"/>
                </a:solidFill>
                <a:latin typeface="Calibri"/>
                <a:ea typeface="Calibri"/>
                <a:cs typeface="Calibri"/>
                <a:sym typeface="Calibri"/>
              </a:defRPr>
            </a:lvl3pPr>
            <a:lvl4pPr indent="0" lvl="3" marL="0" marR="0" algn="r">
              <a:spcBef>
                <a:spcPts val="0"/>
              </a:spcBef>
              <a:buNone/>
              <a:defRPr sz="1200">
                <a:solidFill>
                  <a:srgbClr val="888888"/>
                </a:solidFill>
                <a:latin typeface="Calibri"/>
                <a:ea typeface="Calibri"/>
                <a:cs typeface="Calibri"/>
                <a:sym typeface="Calibri"/>
              </a:defRPr>
            </a:lvl4pPr>
            <a:lvl5pPr indent="0" lvl="4" marL="0" marR="0" algn="r">
              <a:spcBef>
                <a:spcPts val="0"/>
              </a:spcBef>
              <a:buNone/>
              <a:defRPr sz="1200">
                <a:solidFill>
                  <a:srgbClr val="888888"/>
                </a:solidFill>
                <a:latin typeface="Calibri"/>
                <a:ea typeface="Calibri"/>
                <a:cs typeface="Calibri"/>
                <a:sym typeface="Calibri"/>
              </a:defRPr>
            </a:lvl5pPr>
            <a:lvl6pPr indent="0" lvl="5" marL="0" marR="0" algn="r">
              <a:spcBef>
                <a:spcPts val="0"/>
              </a:spcBef>
              <a:buNone/>
              <a:defRPr sz="1200">
                <a:solidFill>
                  <a:srgbClr val="888888"/>
                </a:solidFill>
                <a:latin typeface="Calibri"/>
                <a:ea typeface="Calibri"/>
                <a:cs typeface="Calibri"/>
                <a:sym typeface="Calibri"/>
              </a:defRPr>
            </a:lvl6pPr>
            <a:lvl7pPr indent="0" lvl="6" marL="0" marR="0" algn="r">
              <a:spcBef>
                <a:spcPts val="0"/>
              </a:spcBef>
              <a:buNone/>
              <a:defRPr sz="1200">
                <a:solidFill>
                  <a:srgbClr val="888888"/>
                </a:solidFill>
                <a:latin typeface="Calibri"/>
                <a:ea typeface="Calibri"/>
                <a:cs typeface="Calibri"/>
                <a:sym typeface="Calibri"/>
              </a:defRPr>
            </a:lvl7pPr>
            <a:lvl8pPr indent="0" lvl="7" marL="0" marR="0" algn="r">
              <a:spcBef>
                <a:spcPts val="0"/>
              </a:spcBef>
              <a:buNone/>
              <a:defRPr sz="1200">
                <a:solidFill>
                  <a:srgbClr val="888888"/>
                </a:solidFill>
                <a:latin typeface="Calibri"/>
                <a:ea typeface="Calibri"/>
                <a:cs typeface="Calibri"/>
                <a:sym typeface="Calibri"/>
              </a:defRPr>
            </a:lvl8pPr>
            <a:lvl9pPr indent="0" lvl="8" marL="0" marR="0" algn="r">
              <a:spcBef>
                <a:spcPts val="0"/>
              </a:spcBef>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sr-Cyrl-RS"/>
              <a:t>‹#›</a:t>
            </a:fld>
            <a:endParaRPr sz="14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109"/>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109"/>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2" name="Google Shape;42;p10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0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0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1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10"/>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110"/>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1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1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111"/>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111"/>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111"/>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111"/>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1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 name="Shape 61"/>
        <p:cNvGrpSpPr/>
        <p:nvPr/>
      </p:nvGrpSpPr>
      <p:grpSpPr>
        <a:xfrm>
          <a:off x="0" y="0"/>
          <a:ext cx="0" cy="0"/>
          <a:chOff x="0" y="0"/>
          <a:chExt cx="0" cy="0"/>
        </a:xfrm>
      </p:grpSpPr>
      <p:sp>
        <p:nvSpPr>
          <p:cNvPr id="62" name="Google Shape;62;p1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6" name="Shape 66"/>
        <p:cNvGrpSpPr/>
        <p:nvPr/>
      </p:nvGrpSpPr>
      <p:grpSpPr>
        <a:xfrm>
          <a:off x="0" y="0"/>
          <a:ext cx="0" cy="0"/>
          <a:chOff x="0" y="0"/>
          <a:chExt cx="0" cy="0"/>
        </a:xfrm>
      </p:grpSpPr>
      <p:sp>
        <p:nvSpPr>
          <p:cNvPr id="67" name="Google Shape;67;p113"/>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113"/>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9" name="Google Shape;69;p113"/>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0" name="Google Shape;70;p1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0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sr-Cyrl-R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 Id="rId3" Type="http://schemas.openxmlformats.org/officeDocument/2006/relationships/image" Target="../media/image6.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 Id="rId3" Type="http://schemas.openxmlformats.org/officeDocument/2006/relationships/image" Target="../media/image5.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 Id="rId3" Type="http://schemas.openxmlformats.org/officeDocument/2006/relationships/image" Target="../media/image8.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www.tehnologijahrane.com/pravilnik/pravilnik-o-zdravstvenoj-ispravnosti-dijetetskih-proizvoda" TargetMode="External"/><Relationship Id="rId4" Type="http://schemas.openxmlformats.org/officeDocument/2006/relationships/hyperlink" Target="http://www.tehnologijahrane.com/pravilnik/pravilnik-o-zdravstvenoj-ispravnosti-dijetetskih-proizvoda" TargetMode="External"/><Relationship Id="rId5" Type="http://schemas.openxmlformats.org/officeDocument/2006/relationships/hyperlink" Target="http://www.tehnologijahrane.com/pravilnik/pravilnik-o-zdravstvenoj-ispravnosti-dijetetskih-proizvoda" TargetMode="External"/><Relationship Id="rId6" Type="http://schemas.openxmlformats.org/officeDocument/2006/relationships/hyperlink" Target="http://www.tehnologijahrane.com/pravilnik/pravilnik-o-zdravstvenoj-ispravnosti-dijetetskih-proizvoda" TargetMode="External"/><Relationship Id="rId7" Type="http://schemas.openxmlformats.org/officeDocument/2006/relationships/hyperlink" Target="http://www.tehnologijahrane.com/pravilnik/pravilnik-o-zdravstvenoj-ispravnosti-dijetetskih-proizvoda" TargetMode="External"/><Relationship Id="rId8" Type="http://schemas.openxmlformats.org/officeDocument/2006/relationships/hyperlink" Target="http://www.tehnologijahrane.com/pravilnik/pravilnik-o-zdravstvenoj-ispravnosti-dijetetskih-proizvoda"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3.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 Id="rId3" Type="http://schemas.openxmlformats.org/officeDocument/2006/relationships/image" Target="../media/image7.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 Id="rId3" Type="http://schemas.openxmlformats.org/officeDocument/2006/relationships/image" Target="../media/image4.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 Id="rId3" Type="http://schemas.openxmlformats.org/officeDocument/2006/relationships/image" Target="../media/image9.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
          <p:cNvSpPr txBox="1"/>
          <p:nvPr>
            <p:ph type="ctrTitle"/>
          </p:nvPr>
        </p:nvSpPr>
        <p:spPr>
          <a:xfrm>
            <a:off x="323528" y="2130425"/>
            <a:ext cx="8496944"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Times New Roman"/>
              <a:buNone/>
            </a:pPr>
            <a:r>
              <a:rPr lang="sr-Cyrl-RS">
                <a:latin typeface="Times New Roman"/>
                <a:ea typeface="Times New Roman"/>
                <a:cs typeface="Times New Roman"/>
                <a:sym typeface="Times New Roman"/>
              </a:rPr>
              <a:t>НУТРИТИВНИ СУПЛЕМЕНТИ</a:t>
            </a:r>
            <a:endParaRPr>
              <a:latin typeface="Times New Roman"/>
              <a:ea typeface="Times New Roman"/>
              <a:cs typeface="Times New Roman"/>
              <a:sym typeface="Times New Roman"/>
            </a:endParaRPr>
          </a:p>
        </p:txBody>
      </p:sp>
      <p:sp>
        <p:nvSpPr>
          <p:cNvPr id="97" name="Google Shape;97;p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fontScale="62500" lnSpcReduction="20000"/>
          </a:bodyPr>
          <a:lstStyle/>
          <a:p>
            <a:pPr indent="0" lvl="0" marL="0" rtl="0" algn="ctr">
              <a:spcBef>
                <a:spcPts val="0"/>
              </a:spcBef>
              <a:spcAft>
                <a:spcPts val="0"/>
              </a:spcAft>
              <a:buClr>
                <a:srgbClr val="888888"/>
              </a:buClr>
              <a:buSzPct val="100000"/>
              <a:buNone/>
            </a:pPr>
            <a:r>
              <a:rPr lang="sr-Cyrl-RS"/>
              <a:t>ДРУГИ МОДУЛ</a:t>
            </a:r>
            <a:endParaRPr/>
          </a:p>
          <a:p>
            <a:pPr indent="0" lvl="0" marL="0" rtl="0" algn="ctr">
              <a:spcBef>
                <a:spcPts val="400"/>
              </a:spcBef>
              <a:spcAft>
                <a:spcPts val="0"/>
              </a:spcAft>
              <a:buClr>
                <a:srgbClr val="888888"/>
              </a:buClr>
              <a:buSzPct val="100000"/>
              <a:buNone/>
            </a:pPr>
            <a:r>
              <a:rPr lang="sr-Cyrl-RS"/>
              <a:t>ЗНАЧАЈ СУПЛЕМЕНТАЦИЈЕ ИСХРАНЕ</a:t>
            </a:r>
            <a:endParaRPr/>
          </a:p>
          <a:p>
            <a:pPr indent="0" lvl="0" marL="0" rtl="0" algn="ctr">
              <a:spcBef>
                <a:spcPts val="400"/>
              </a:spcBef>
              <a:spcAft>
                <a:spcPts val="0"/>
              </a:spcAft>
              <a:buClr>
                <a:srgbClr val="888888"/>
              </a:buClr>
              <a:buSzPct val="100000"/>
              <a:buNone/>
            </a:pPr>
            <a:r>
              <a:rPr lang="sr-Cyrl-RS"/>
              <a:t>РАЗВОЈ СУПЛЕМЕНТАЦИЈЕ ИСХРАНЕ И ПРИМЕНЕ ДИЈЕТЕТСКИХ СУПЛЕМЕНАТА</a:t>
            </a:r>
            <a:endParaRPr/>
          </a:p>
          <a:p>
            <a:pPr indent="0" lvl="0" marL="0" rtl="0" algn="ctr">
              <a:spcBef>
                <a:spcPts val="400"/>
              </a:spcBef>
              <a:spcAft>
                <a:spcPts val="0"/>
              </a:spcAft>
              <a:buClr>
                <a:srgbClr val="888888"/>
              </a:buClr>
              <a:buSzPct val="100000"/>
              <a:buNone/>
            </a:pPr>
            <a:r>
              <a:rPr lang="sr-Cyrl-RS"/>
              <a:t>ОСНОВНЕ ДЕФИНИЦИЈЕ И ПОДЕЛЕ ДИЈЕТЕТСКИХ ПРОИЗВОДА</a:t>
            </a:r>
            <a:endParaRPr/>
          </a:p>
        </p:txBody>
      </p:sp>
      <p:sp>
        <p:nvSpPr>
          <p:cNvPr descr="Image result for covekovo telo" id="98" name="Google Shape;98;p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0"/>
          <p:cNvSpPr txBox="1"/>
          <p:nvPr>
            <p:ph idx="1" type="subTitle"/>
          </p:nvPr>
        </p:nvSpPr>
        <p:spPr>
          <a:xfrm>
            <a:off x="468313" y="1196975"/>
            <a:ext cx="8280400" cy="504031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Clr>
                <a:srgbClr val="888888"/>
              </a:buClr>
              <a:buSzPts val="2400"/>
              <a:buNone/>
            </a:pPr>
            <a:r>
              <a:t/>
            </a:r>
            <a:endParaRPr b="1" sz="2400">
              <a:solidFill>
                <a:schemeClr val="lt2"/>
              </a:solidFill>
            </a:endParaRPr>
          </a:p>
          <a:p>
            <a:pPr indent="0" lvl="0" marL="0" rtl="0" algn="just">
              <a:lnSpc>
                <a:spcPct val="80000"/>
              </a:lnSpc>
              <a:spcBef>
                <a:spcPts val="480"/>
              </a:spcBef>
              <a:spcAft>
                <a:spcPts val="0"/>
              </a:spcAft>
              <a:buClr>
                <a:schemeClr val="dk1"/>
              </a:buClr>
              <a:buSzPts val="2400"/>
              <a:buNone/>
            </a:pPr>
            <a:r>
              <a:rPr b="1" lang="sr-Cyrl-RS" sz="2400">
                <a:solidFill>
                  <a:schemeClr val="dk1"/>
                </a:solidFill>
              </a:rPr>
              <a:t>Здравље је уско повезано са правилном исхраном.</a:t>
            </a:r>
            <a:endParaRPr/>
          </a:p>
          <a:p>
            <a:pPr indent="0" lvl="0" marL="0" rtl="0" algn="just">
              <a:lnSpc>
                <a:spcPct val="80000"/>
              </a:lnSpc>
              <a:spcBef>
                <a:spcPts val="360"/>
              </a:spcBef>
              <a:spcAft>
                <a:spcPts val="0"/>
              </a:spcAft>
              <a:buClr>
                <a:srgbClr val="888888"/>
              </a:buClr>
              <a:buSzPts val="1800"/>
              <a:buNone/>
            </a:pPr>
            <a:r>
              <a:t/>
            </a:r>
            <a:endParaRPr sz="1800">
              <a:solidFill>
                <a:schemeClr val="dk1"/>
              </a:solidFill>
            </a:endParaRPr>
          </a:p>
          <a:p>
            <a:pPr indent="0" lvl="0" marL="0" rtl="0" algn="just">
              <a:lnSpc>
                <a:spcPct val="80000"/>
              </a:lnSpc>
              <a:spcBef>
                <a:spcPts val="360"/>
              </a:spcBef>
              <a:spcAft>
                <a:spcPts val="0"/>
              </a:spcAft>
              <a:buClr>
                <a:srgbClr val="888888"/>
              </a:buClr>
              <a:buSzPts val="1800"/>
              <a:buNone/>
            </a:pPr>
            <a:r>
              <a:t/>
            </a:r>
            <a:endParaRPr sz="1800">
              <a:solidFill>
                <a:schemeClr val="dk1"/>
              </a:solidFill>
            </a:endParaRPr>
          </a:p>
          <a:p>
            <a:pPr indent="0" lvl="0" marL="0" rtl="0" algn="just">
              <a:lnSpc>
                <a:spcPct val="80000"/>
              </a:lnSpc>
              <a:spcBef>
                <a:spcPts val="360"/>
              </a:spcBef>
              <a:spcAft>
                <a:spcPts val="0"/>
              </a:spcAft>
              <a:buClr>
                <a:srgbClr val="888888"/>
              </a:buClr>
              <a:buSzPts val="1800"/>
              <a:buNone/>
            </a:pPr>
            <a:r>
              <a:t/>
            </a:r>
            <a:endParaRPr sz="1800">
              <a:solidFill>
                <a:schemeClr val="dk1"/>
              </a:solidFill>
            </a:endParaRPr>
          </a:p>
          <a:p>
            <a:pPr indent="0" lvl="0" marL="0" rtl="0" algn="just">
              <a:lnSpc>
                <a:spcPct val="80000"/>
              </a:lnSpc>
              <a:spcBef>
                <a:spcPts val="360"/>
              </a:spcBef>
              <a:spcAft>
                <a:spcPts val="0"/>
              </a:spcAft>
              <a:buClr>
                <a:srgbClr val="888888"/>
              </a:buClr>
              <a:buSzPts val="1800"/>
              <a:buNone/>
            </a:pPr>
            <a:r>
              <a:t/>
            </a:r>
            <a:endParaRPr sz="1800">
              <a:solidFill>
                <a:schemeClr val="dk1"/>
              </a:solidFill>
            </a:endParaRPr>
          </a:p>
          <a:p>
            <a:pPr indent="0" lvl="0" marL="0" rtl="0" algn="just">
              <a:lnSpc>
                <a:spcPct val="80000"/>
              </a:lnSpc>
              <a:spcBef>
                <a:spcPts val="480"/>
              </a:spcBef>
              <a:spcAft>
                <a:spcPts val="0"/>
              </a:spcAft>
              <a:buClr>
                <a:schemeClr val="dk1"/>
              </a:buClr>
              <a:buSzPts val="2400"/>
              <a:buNone/>
            </a:pPr>
            <a:r>
              <a:rPr b="1" lang="sr-Cyrl-RS" sz="2400">
                <a:solidFill>
                  <a:schemeClr val="dk1"/>
                </a:solidFill>
              </a:rPr>
              <a:t>Отац медицине-Хипократ, 300 год. п.н.е.:</a:t>
            </a:r>
            <a:endParaRPr b="1" sz="2400">
              <a:solidFill>
                <a:schemeClr val="dk1"/>
              </a:solidFill>
            </a:endParaRPr>
          </a:p>
          <a:p>
            <a:pPr indent="0" lvl="0" marL="0" rtl="0" algn="just">
              <a:lnSpc>
                <a:spcPct val="80000"/>
              </a:lnSpc>
              <a:spcBef>
                <a:spcPts val="480"/>
              </a:spcBef>
              <a:spcAft>
                <a:spcPts val="0"/>
              </a:spcAft>
              <a:buClr>
                <a:srgbClr val="888888"/>
              </a:buClr>
              <a:buSzPts val="2400"/>
              <a:buNone/>
            </a:pPr>
            <a:r>
              <a:t/>
            </a:r>
            <a:endParaRPr sz="2400">
              <a:solidFill>
                <a:schemeClr val="dk1"/>
              </a:solidFill>
            </a:endParaRPr>
          </a:p>
          <a:p>
            <a:pPr indent="0" lvl="0" marL="0" rtl="0" algn="just">
              <a:lnSpc>
                <a:spcPct val="80000"/>
              </a:lnSpc>
              <a:spcBef>
                <a:spcPts val="480"/>
              </a:spcBef>
              <a:spcAft>
                <a:spcPts val="0"/>
              </a:spcAft>
              <a:buClr>
                <a:schemeClr val="dk1"/>
              </a:buClr>
              <a:buSzPts val="2400"/>
              <a:buNone/>
            </a:pPr>
            <a:r>
              <a:rPr lang="sr-Cyrl-RS" sz="2400">
                <a:solidFill>
                  <a:schemeClr val="dk1"/>
                </a:solidFill>
              </a:rPr>
              <a:t>„</a:t>
            </a:r>
            <a:r>
              <a:rPr lang="sr-Cyrl-RS" sz="2400" u="sng">
                <a:solidFill>
                  <a:schemeClr val="dk1"/>
                </a:solidFill>
              </a:rPr>
              <a:t>Храна</a:t>
            </a:r>
            <a:r>
              <a:rPr lang="sr-Cyrl-RS" sz="2400">
                <a:solidFill>
                  <a:schemeClr val="dk1"/>
                </a:solidFill>
              </a:rPr>
              <a:t> нека буде твој </a:t>
            </a:r>
            <a:r>
              <a:rPr lang="sr-Cyrl-RS" sz="2400" u="sng">
                <a:solidFill>
                  <a:schemeClr val="dk1"/>
                </a:solidFill>
              </a:rPr>
              <a:t>лек</a:t>
            </a:r>
            <a:r>
              <a:rPr lang="sr-Cyrl-RS" sz="2400">
                <a:solidFill>
                  <a:schemeClr val="dk1"/>
                </a:solidFill>
              </a:rPr>
              <a:t>, </a:t>
            </a:r>
            <a:r>
              <a:rPr lang="sr-Cyrl-RS" sz="2400" u="sng">
                <a:solidFill>
                  <a:schemeClr val="dk1"/>
                </a:solidFill>
              </a:rPr>
              <a:t>лек</a:t>
            </a:r>
            <a:r>
              <a:rPr lang="sr-Cyrl-RS" sz="2400">
                <a:solidFill>
                  <a:schemeClr val="dk1"/>
                </a:solidFill>
              </a:rPr>
              <a:t> нека буде </a:t>
            </a:r>
            <a:r>
              <a:rPr lang="sr-Cyrl-RS" sz="2400" u="sng">
                <a:solidFill>
                  <a:schemeClr val="dk1"/>
                </a:solidFill>
              </a:rPr>
              <a:t>храна</a:t>
            </a:r>
            <a:r>
              <a:rPr lang="sr-Cyrl-RS" sz="2400">
                <a:solidFill>
                  <a:schemeClr val="dk1"/>
                </a:solidFill>
              </a:rPr>
              <a:t> твоја“</a:t>
            </a:r>
            <a:endParaRPr/>
          </a:p>
          <a:p>
            <a:pPr indent="0" lvl="0" marL="0" rtl="0" algn="just">
              <a:lnSpc>
                <a:spcPct val="80000"/>
              </a:lnSpc>
              <a:spcBef>
                <a:spcPts val="480"/>
              </a:spcBef>
              <a:spcAft>
                <a:spcPts val="0"/>
              </a:spcAft>
              <a:buClr>
                <a:srgbClr val="888888"/>
              </a:buClr>
              <a:buSzPts val="2400"/>
              <a:buNone/>
            </a:pPr>
            <a:r>
              <a:t/>
            </a:r>
            <a:endParaRPr sz="2400">
              <a:solidFill>
                <a:schemeClr val="dk1"/>
              </a:solidFill>
            </a:endParaRPr>
          </a:p>
          <a:p>
            <a:pPr indent="0" lvl="0" marL="0" rtl="0" algn="just">
              <a:spcBef>
                <a:spcPts val="480"/>
              </a:spcBef>
              <a:spcAft>
                <a:spcPts val="0"/>
              </a:spcAft>
              <a:buClr>
                <a:schemeClr val="dk1"/>
              </a:buClr>
              <a:buSzPts val="2400"/>
              <a:buNone/>
            </a:pPr>
            <a:r>
              <a:rPr b="1" lang="sr-Cyrl-RS" sz="2400">
                <a:solidFill>
                  <a:schemeClr val="dk1"/>
                </a:solidFill>
              </a:rPr>
              <a:t>Џорџ Херберт (16 век) рекао је</a:t>
            </a:r>
            <a:endParaRPr/>
          </a:p>
          <a:p>
            <a:pPr indent="0" lvl="0" marL="0" rtl="0" algn="just">
              <a:spcBef>
                <a:spcPts val="480"/>
              </a:spcBef>
              <a:spcAft>
                <a:spcPts val="0"/>
              </a:spcAft>
              <a:buClr>
                <a:srgbClr val="888888"/>
              </a:buClr>
              <a:buSzPts val="2400"/>
              <a:buNone/>
            </a:pPr>
            <a:r>
              <a:t/>
            </a:r>
            <a:endParaRPr b="1" sz="2400">
              <a:solidFill>
                <a:schemeClr val="dk1"/>
              </a:solidFill>
            </a:endParaRPr>
          </a:p>
          <a:p>
            <a:pPr indent="0" lvl="0" marL="0" rtl="0" algn="just">
              <a:spcBef>
                <a:spcPts val="480"/>
              </a:spcBef>
              <a:spcAft>
                <a:spcPts val="0"/>
              </a:spcAft>
              <a:buClr>
                <a:schemeClr val="dk1"/>
              </a:buClr>
              <a:buSzPts val="2400"/>
              <a:buNone/>
            </a:pPr>
            <a:r>
              <a:rPr lang="sr-Cyrl-RS" sz="2400">
                <a:solidFill>
                  <a:schemeClr val="dk1"/>
                </a:solidFill>
              </a:rPr>
              <a:t>„Ма ко био отац једне болести, </a:t>
            </a:r>
            <a:r>
              <a:rPr lang="sr-Cyrl-RS" sz="2400" u="sng">
                <a:solidFill>
                  <a:schemeClr val="dk1"/>
                </a:solidFill>
              </a:rPr>
              <a:t>неправилна исхрана </a:t>
            </a:r>
            <a:r>
              <a:rPr lang="sr-Cyrl-RS" sz="2400">
                <a:solidFill>
                  <a:schemeClr val="dk1"/>
                </a:solidFill>
              </a:rPr>
              <a:t>јој је мајка“</a:t>
            </a:r>
            <a:endParaRPr sz="2400">
              <a:solidFill>
                <a:schemeClr val="dk1"/>
              </a:solidFill>
            </a:endParaRPr>
          </a:p>
          <a:p>
            <a:pPr indent="0" lvl="0" marL="0" rtl="0" algn="just">
              <a:lnSpc>
                <a:spcPct val="80000"/>
              </a:lnSpc>
              <a:spcBef>
                <a:spcPts val="360"/>
              </a:spcBef>
              <a:spcAft>
                <a:spcPts val="0"/>
              </a:spcAft>
              <a:buClr>
                <a:srgbClr val="888888"/>
              </a:buClr>
              <a:buSzPts val="1800"/>
              <a:buNone/>
            </a:pPr>
            <a:r>
              <a:t/>
            </a:r>
            <a:endParaRPr sz="1800"/>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0" name="Shape 760"/>
        <p:cNvGrpSpPr/>
        <p:nvPr/>
      </p:nvGrpSpPr>
      <p:grpSpPr>
        <a:xfrm>
          <a:off x="0" y="0"/>
          <a:ext cx="0" cy="0"/>
          <a:chOff x="0" y="0"/>
          <a:chExt cx="0" cy="0"/>
        </a:xfrm>
      </p:grpSpPr>
      <p:pic>
        <p:nvPicPr>
          <p:cNvPr id="761" name="Google Shape;761;p100"/>
          <p:cNvPicPr preferRelativeResize="0"/>
          <p:nvPr/>
        </p:nvPicPr>
        <p:blipFill rotWithShape="1">
          <a:blip r:embed="rId3">
            <a:alphaModFix/>
          </a:blip>
          <a:srcRect b="0" l="0" r="0" t="0"/>
          <a:stretch/>
        </p:blipFill>
        <p:spPr>
          <a:xfrm>
            <a:off x="1714500" y="571500"/>
            <a:ext cx="5715000" cy="5715000"/>
          </a:xfrm>
          <a:prstGeom prst="rect">
            <a:avLst/>
          </a:prstGeom>
          <a:noFill/>
          <a:ln>
            <a:noFill/>
          </a:ln>
        </p:spPr>
      </p:pic>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5" name="Shape 765"/>
        <p:cNvGrpSpPr/>
        <p:nvPr/>
      </p:nvGrpSpPr>
      <p:grpSpPr>
        <a:xfrm>
          <a:off x="0" y="0"/>
          <a:ext cx="0" cy="0"/>
          <a:chOff x="0" y="0"/>
          <a:chExt cx="0" cy="0"/>
        </a:xfrm>
      </p:grpSpPr>
      <p:pic>
        <p:nvPicPr>
          <p:cNvPr id="766" name="Google Shape;766;p101"/>
          <p:cNvPicPr preferRelativeResize="0"/>
          <p:nvPr/>
        </p:nvPicPr>
        <p:blipFill rotWithShape="1">
          <a:blip r:embed="rId3">
            <a:alphaModFix/>
          </a:blip>
          <a:srcRect b="0" l="0" r="0" t="0"/>
          <a:stretch/>
        </p:blipFill>
        <p:spPr>
          <a:xfrm>
            <a:off x="2286000" y="182880"/>
            <a:ext cx="4572000" cy="6492240"/>
          </a:xfrm>
          <a:prstGeom prst="rect">
            <a:avLst/>
          </a:prstGeom>
          <a:noFill/>
          <a:ln>
            <a:noFill/>
          </a:ln>
        </p:spPr>
      </p:pic>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10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139700" lvl="0" marL="342900" rtl="0" algn="l">
              <a:spcBef>
                <a:spcPts val="0"/>
              </a:spcBef>
              <a:spcAft>
                <a:spcPts val="0"/>
              </a:spcAft>
              <a:buClr>
                <a:schemeClr val="dk1"/>
              </a:buClr>
              <a:buSzPts val="3200"/>
              <a:buNone/>
            </a:pPr>
            <a:r>
              <a:t/>
            </a:r>
            <a:endParaRPr/>
          </a:p>
        </p:txBody>
      </p:sp>
      <p:pic>
        <p:nvPicPr>
          <p:cNvPr id="772" name="Google Shape;772;p102"/>
          <p:cNvPicPr preferRelativeResize="0"/>
          <p:nvPr/>
        </p:nvPicPr>
        <p:blipFill rotWithShape="1">
          <a:blip r:embed="rId3">
            <a:alphaModFix/>
          </a:blip>
          <a:srcRect b="0" l="0" r="0" t="0"/>
          <a:stretch/>
        </p:blipFill>
        <p:spPr>
          <a:xfrm>
            <a:off x="187185" y="966788"/>
            <a:ext cx="8432940" cy="5129212"/>
          </a:xfrm>
          <a:prstGeom prst="rect">
            <a:avLst/>
          </a:prstGeom>
          <a:noFill/>
          <a:ln>
            <a:noFill/>
          </a:ln>
        </p:spPr>
      </p:pic>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sp>
        <p:nvSpPr>
          <p:cNvPr id="777" name="Google Shape;777;p10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139700" lvl="0" marL="342900" rtl="0" algn="l">
              <a:spcBef>
                <a:spcPts val="0"/>
              </a:spcBef>
              <a:spcAft>
                <a:spcPts val="0"/>
              </a:spcAft>
              <a:buClr>
                <a:schemeClr val="dk1"/>
              </a:buClr>
              <a:buSzPts val="3200"/>
              <a:buNone/>
            </a:pPr>
            <a:r>
              <a:t/>
            </a:r>
            <a:endParaRPr/>
          </a:p>
        </p:txBody>
      </p:sp>
      <p:pic>
        <p:nvPicPr>
          <p:cNvPr id="778" name="Google Shape;778;p103"/>
          <p:cNvPicPr preferRelativeResize="0"/>
          <p:nvPr/>
        </p:nvPicPr>
        <p:blipFill rotWithShape="1">
          <a:blip r:embed="rId3">
            <a:alphaModFix/>
          </a:blip>
          <a:srcRect b="0" l="0" r="0" t="0"/>
          <a:stretch/>
        </p:blipFill>
        <p:spPr>
          <a:xfrm>
            <a:off x="304800" y="762000"/>
            <a:ext cx="8534400" cy="581317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1"/>
          <p:cNvSpPr txBox="1"/>
          <p:nvPr>
            <p:ph idx="1" type="body"/>
          </p:nvPr>
        </p:nvSpPr>
        <p:spPr>
          <a:xfrm>
            <a:off x="468313" y="1268413"/>
            <a:ext cx="8229600" cy="452596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1"/>
              </a:buClr>
              <a:buSzPts val="3200"/>
              <a:buNone/>
            </a:pPr>
            <a:r>
              <a:rPr lang="sr-Cyrl-RS"/>
              <a:t>Системи контроле квалитета</a:t>
            </a:r>
            <a:endParaRPr/>
          </a:p>
          <a:p>
            <a:pPr indent="0" lvl="0" marL="0" rtl="0" algn="ctr">
              <a:spcBef>
                <a:spcPts val="640"/>
              </a:spcBef>
              <a:spcAft>
                <a:spcPts val="0"/>
              </a:spcAft>
              <a:buClr>
                <a:schemeClr val="dk1"/>
              </a:buClr>
              <a:buSzPts val="3200"/>
              <a:buNone/>
            </a:pPr>
            <a:r>
              <a:t/>
            </a:r>
            <a:endParaRPr/>
          </a:p>
          <a:p>
            <a:pPr indent="0" lvl="0" marL="0" rtl="0" algn="ctr">
              <a:spcBef>
                <a:spcPts val="640"/>
              </a:spcBef>
              <a:spcAft>
                <a:spcPts val="0"/>
              </a:spcAft>
              <a:buClr>
                <a:schemeClr val="dk1"/>
              </a:buClr>
              <a:buSzPts val="3200"/>
              <a:buNone/>
            </a:pPr>
            <a:r>
              <a:t/>
            </a:r>
            <a:endParaRPr/>
          </a:p>
          <a:p>
            <a:pPr indent="-342900" lvl="0" marL="342900" rtl="0" algn="l">
              <a:spcBef>
                <a:spcPts val="640"/>
              </a:spcBef>
              <a:spcAft>
                <a:spcPts val="0"/>
              </a:spcAft>
              <a:buClr>
                <a:schemeClr val="dk1"/>
              </a:buClr>
              <a:buSzPts val="3200"/>
              <a:buChar char="•"/>
            </a:pPr>
            <a:r>
              <a:rPr lang="sr-Cyrl-RS"/>
              <a:t>ИСО стандарди 9001:2015</a:t>
            </a:r>
            <a:endParaRPr/>
          </a:p>
          <a:p>
            <a:pPr indent="-342900" lvl="0" marL="342900" rtl="0" algn="l">
              <a:spcBef>
                <a:spcPts val="640"/>
              </a:spcBef>
              <a:spcAft>
                <a:spcPts val="0"/>
              </a:spcAft>
              <a:buClr>
                <a:schemeClr val="dk1"/>
              </a:buClr>
              <a:buSzPts val="3200"/>
              <a:buChar char="•"/>
            </a:pPr>
            <a:r>
              <a:rPr lang="sr-Cyrl-RS"/>
              <a:t>ИСО стандард 17025</a:t>
            </a:r>
            <a:endParaRPr/>
          </a:p>
          <a:p>
            <a:pPr indent="-342900" lvl="0" marL="342900" rtl="0" algn="l">
              <a:spcBef>
                <a:spcPts val="640"/>
              </a:spcBef>
              <a:spcAft>
                <a:spcPts val="0"/>
              </a:spcAft>
              <a:buClr>
                <a:schemeClr val="dk1"/>
              </a:buClr>
              <a:buSzPts val="3200"/>
              <a:buChar char="•"/>
            </a:pPr>
            <a:r>
              <a:rPr lang="sr-Cyrl-RS"/>
              <a:t>Акредитација лабораторија и установа</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Дијетопрофилакса </a:t>
            </a:r>
            <a:endParaRPr/>
          </a:p>
        </p:txBody>
      </p:sp>
      <p:sp>
        <p:nvSpPr>
          <p:cNvPr id="175" name="Google Shape;175;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Спречавање појаве болести </a:t>
            </a:r>
            <a:endParaRPr/>
          </a:p>
          <a:p>
            <a:pPr indent="-342900" lvl="0" marL="342900" rtl="0" algn="l">
              <a:spcBef>
                <a:spcPts val="640"/>
              </a:spcBef>
              <a:spcAft>
                <a:spcPts val="0"/>
              </a:spcAft>
              <a:buClr>
                <a:schemeClr val="dk1"/>
              </a:buClr>
              <a:buSzPts val="3200"/>
              <a:buChar char="•"/>
            </a:pPr>
            <a:r>
              <a:rPr lang="sr-Cyrl-RS"/>
              <a:t>Спречавање компликација</a:t>
            </a:r>
            <a:endParaRPr/>
          </a:p>
          <a:p>
            <a:pPr indent="-342900" lvl="0" marL="342900" rtl="0" algn="l">
              <a:spcBef>
                <a:spcPts val="640"/>
              </a:spcBef>
              <a:spcAft>
                <a:spcPts val="0"/>
              </a:spcAft>
              <a:buClr>
                <a:schemeClr val="dk1"/>
              </a:buClr>
              <a:buSzPts val="3200"/>
              <a:buChar char="•"/>
            </a:pPr>
            <a:r>
              <a:rPr lang="sr-Cyrl-RS"/>
              <a:t>Правилан раст и развој</a:t>
            </a:r>
            <a:endParaRPr/>
          </a:p>
          <a:p>
            <a:pPr indent="-342900" lvl="0" marL="342900" rtl="0" algn="l">
              <a:spcBef>
                <a:spcPts val="640"/>
              </a:spcBef>
              <a:spcAft>
                <a:spcPts val="0"/>
              </a:spcAft>
              <a:buClr>
                <a:schemeClr val="dk1"/>
              </a:buClr>
              <a:buSzPts val="3200"/>
              <a:buChar char="•"/>
            </a:pPr>
            <a:r>
              <a:rPr lang="sr-Cyrl-RS"/>
              <a:t>Регенерација</a:t>
            </a:r>
            <a:endParaRPr/>
          </a:p>
          <a:p>
            <a:pPr indent="-342900" lvl="0" marL="342900" rtl="0" algn="l">
              <a:spcBef>
                <a:spcPts val="640"/>
              </a:spcBef>
              <a:spcAft>
                <a:spcPts val="0"/>
              </a:spcAft>
              <a:buClr>
                <a:schemeClr val="dk1"/>
              </a:buClr>
              <a:buSzPts val="3200"/>
              <a:buChar char="•"/>
            </a:pPr>
            <a:r>
              <a:rPr lang="sr-Cyrl-RS"/>
              <a:t>Квалитет живота</a:t>
            </a:r>
            <a:endParaRPr/>
          </a:p>
          <a:p>
            <a:pPr indent="-342900" lvl="0" marL="342900" rtl="0" algn="l">
              <a:spcBef>
                <a:spcPts val="640"/>
              </a:spcBef>
              <a:spcAft>
                <a:spcPts val="0"/>
              </a:spcAft>
              <a:buClr>
                <a:schemeClr val="dk1"/>
              </a:buClr>
              <a:buSzPts val="3200"/>
              <a:buChar char="•"/>
            </a:pPr>
            <a:r>
              <a:rPr lang="sr-Cyrl-RS"/>
              <a:t>Дужина живота</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sr-Cyrl-RS"/>
              <a:t>Дијетотерапија</a:t>
            </a:r>
            <a:br>
              <a:rPr lang="sr-Cyrl-RS"/>
            </a:br>
            <a:endParaRPr/>
          </a:p>
        </p:txBody>
      </p:sp>
      <p:sp>
        <p:nvSpPr>
          <p:cNvPr id="181" name="Google Shape;181;p13"/>
          <p:cNvSpPr txBox="1"/>
          <p:nvPr>
            <p:ph idx="1" type="body"/>
          </p:nvPr>
        </p:nvSpPr>
        <p:spPr>
          <a:xfrm>
            <a:off x="107950" y="2287588"/>
            <a:ext cx="8856663" cy="452596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Ублажавање симптома и знакова болести</a:t>
            </a:r>
            <a:endParaRPr/>
          </a:p>
          <a:p>
            <a:pPr indent="-342900" lvl="0" marL="342900" rtl="0" algn="l">
              <a:spcBef>
                <a:spcPts val="640"/>
              </a:spcBef>
              <a:spcAft>
                <a:spcPts val="0"/>
              </a:spcAft>
              <a:buClr>
                <a:schemeClr val="dk1"/>
              </a:buClr>
              <a:buSzPts val="3200"/>
              <a:buChar char="•"/>
            </a:pPr>
            <a:r>
              <a:rPr lang="sr-Cyrl-RS"/>
              <a:t> Спречавање компликација</a:t>
            </a:r>
            <a:endParaRPr/>
          </a:p>
          <a:p>
            <a:pPr indent="-342900" lvl="0" marL="342900" rtl="0" algn="l">
              <a:spcBef>
                <a:spcPts val="640"/>
              </a:spcBef>
              <a:spcAft>
                <a:spcPts val="0"/>
              </a:spcAft>
              <a:buClr>
                <a:schemeClr val="dk1"/>
              </a:buClr>
              <a:buSzPts val="3200"/>
              <a:buChar char="•"/>
            </a:pPr>
            <a:r>
              <a:rPr lang="sr-Cyrl-RS"/>
              <a:t>Удружени терапијски ефекти са фармакотерапијом</a:t>
            </a:r>
            <a:endParaRPr/>
          </a:p>
          <a:p>
            <a:pPr indent="-342900" lvl="0" marL="342900" rtl="0" algn="l">
              <a:spcBef>
                <a:spcPts val="640"/>
              </a:spcBef>
              <a:spcAft>
                <a:spcPts val="0"/>
              </a:spcAft>
              <a:buClr>
                <a:schemeClr val="dk1"/>
              </a:buClr>
              <a:buSzPts val="3200"/>
              <a:buChar char="•"/>
            </a:pPr>
            <a:r>
              <a:rPr lang="sr-Cyrl-RS"/>
              <a:t>Удружени терапијски ефекти са хируршком терапијом</a:t>
            </a:r>
            <a:endParaRPr/>
          </a:p>
          <a:p>
            <a:pPr indent="-342900" lvl="0" marL="342900" rtl="0" algn="l">
              <a:spcBef>
                <a:spcPts val="640"/>
              </a:spcBef>
              <a:spcAft>
                <a:spcPts val="0"/>
              </a:spcAft>
              <a:buClr>
                <a:schemeClr val="dk1"/>
              </a:buClr>
              <a:buSzPts val="3200"/>
              <a:buChar char="•"/>
            </a:pPr>
            <a:r>
              <a:rPr lang="sr-Cyrl-RS"/>
              <a:t>Парцијална парентерална исхрана</a:t>
            </a:r>
            <a:endParaRPr/>
          </a:p>
          <a:p>
            <a:pPr indent="-342900" lvl="0" marL="342900" rtl="0" algn="l">
              <a:spcBef>
                <a:spcPts val="640"/>
              </a:spcBef>
              <a:spcAft>
                <a:spcPts val="0"/>
              </a:spcAft>
              <a:buClr>
                <a:schemeClr val="dk1"/>
              </a:buClr>
              <a:buSzPts val="3200"/>
              <a:buChar char="•"/>
            </a:pPr>
            <a:r>
              <a:rPr lang="sr-Cyrl-RS"/>
              <a:t>Тотална парентерална исхрана</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4"/>
          <p:cNvSpPr txBox="1"/>
          <p:nvPr>
            <p:ph type="title"/>
          </p:nvPr>
        </p:nvSpPr>
        <p:spPr>
          <a:xfrm>
            <a:off x="876300" y="620688"/>
            <a:ext cx="7772400" cy="63817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A50021"/>
              </a:buClr>
              <a:buSzPts val="3200"/>
              <a:buFont typeface="Calibri"/>
              <a:buNone/>
            </a:pPr>
            <a:r>
              <a:rPr lang="sr-Cyrl-RS" sz="3200">
                <a:solidFill>
                  <a:srgbClr val="A50021"/>
                </a:solidFill>
              </a:rPr>
              <a:t>КОМПЛЕТНА ИСХРАНА</a:t>
            </a:r>
            <a:endParaRPr sz="3200">
              <a:solidFill>
                <a:srgbClr val="A50021"/>
              </a:solidFill>
            </a:endParaRPr>
          </a:p>
        </p:txBody>
      </p:sp>
      <p:sp>
        <p:nvSpPr>
          <p:cNvPr id="187" name="Google Shape;187;p14"/>
          <p:cNvSpPr txBox="1"/>
          <p:nvPr/>
        </p:nvSpPr>
        <p:spPr>
          <a:xfrm>
            <a:off x="3019933" y="1268760"/>
            <a:ext cx="3429000" cy="57943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sr-Cyrl-RS" sz="3200">
                <a:solidFill>
                  <a:schemeClr val="dk2"/>
                </a:solidFill>
                <a:latin typeface="Calibri"/>
                <a:ea typeface="Calibri"/>
                <a:cs typeface="Calibri"/>
                <a:sym typeface="Calibri"/>
              </a:rPr>
              <a:t>Х Р А Н А</a:t>
            </a:r>
            <a:endParaRPr b="1" i="1" sz="3200">
              <a:solidFill>
                <a:schemeClr val="dk2"/>
              </a:solidFill>
              <a:latin typeface="Calibri"/>
              <a:ea typeface="Calibri"/>
              <a:cs typeface="Calibri"/>
              <a:sym typeface="Calibri"/>
            </a:endParaRPr>
          </a:p>
        </p:txBody>
      </p:sp>
      <p:sp>
        <p:nvSpPr>
          <p:cNvPr id="188" name="Google Shape;188;p14"/>
          <p:cNvSpPr txBox="1"/>
          <p:nvPr/>
        </p:nvSpPr>
        <p:spPr>
          <a:xfrm>
            <a:off x="17462" y="5354637"/>
            <a:ext cx="3492500" cy="9461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sr-Cyrl-RS" sz="2800">
                <a:solidFill>
                  <a:schemeClr val="dk2"/>
                </a:solidFill>
                <a:latin typeface="Calibri"/>
                <a:ea typeface="Calibri"/>
                <a:cs typeface="Calibri"/>
                <a:sym typeface="Calibri"/>
              </a:rPr>
              <a:t>ФУНКЦИОНАЛНА ХРАНА</a:t>
            </a:r>
            <a:endParaRPr sz="2800">
              <a:solidFill>
                <a:schemeClr val="dk2"/>
              </a:solidFill>
              <a:latin typeface="Calibri"/>
              <a:ea typeface="Calibri"/>
              <a:cs typeface="Calibri"/>
              <a:sym typeface="Calibri"/>
            </a:endParaRPr>
          </a:p>
        </p:txBody>
      </p:sp>
      <p:sp>
        <p:nvSpPr>
          <p:cNvPr id="189" name="Google Shape;189;p14"/>
          <p:cNvSpPr txBox="1"/>
          <p:nvPr/>
        </p:nvSpPr>
        <p:spPr>
          <a:xfrm>
            <a:off x="3124200" y="5241925"/>
            <a:ext cx="3124200" cy="10064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sr-Cyrl-RS" sz="3200">
                <a:solidFill>
                  <a:schemeClr val="dk2"/>
                </a:solidFill>
                <a:latin typeface="Tahoma"/>
                <a:ea typeface="Tahoma"/>
                <a:cs typeface="Tahoma"/>
                <a:sym typeface="Tahoma"/>
              </a:rPr>
              <a:t>  </a:t>
            </a:r>
            <a:r>
              <a:rPr lang="sr-Cyrl-RS" sz="2800">
                <a:solidFill>
                  <a:schemeClr val="dk2"/>
                </a:solidFill>
                <a:latin typeface="Calibri"/>
                <a:ea typeface="Calibri"/>
                <a:cs typeface="Calibri"/>
                <a:sym typeface="Calibri"/>
              </a:rPr>
              <a:t>ДИЈЕТЕТСКА    ХРАНА</a:t>
            </a:r>
            <a:endParaRPr sz="2800">
              <a:solidFill>
                <a:schemeClr val="dk2"/>
              </a:solidFill>
              <a:latin typeface="Calibri"/>
              <a:ea typeface="Calibri"/>
              <a:cs typeface="Calibri"/>
              <a:sym typeface="Calibri"/>
            </a:endParaRPr>
          </a:p>
        </p:txBody>
      </p:sp>
      <p:sp>
        <p:nvSpPr>
          <p:cNvPr id="190" name="Google Shape;190;p14"/>
          <p:cNvSpPr txBox="1"/>
          <p:nvPr/>
        </p:nvSpPr>
        <p:spPr>
          <a:xfrm>
            <a:off x="6011863" y="5362575"/>
            <a:ext cx="3224212" cy="930275"/>
          </a:xfrm>
          <a:prstGeom prst="rect">
            <a:avLst/>
          </a:prstGeom>
          <a:noFill/>
          <a:ln>
            <a:noFill/>
          </a:ln>
        </p:spPr>
        <p:txBody>
          <a:bodyPr anchorCtr="0" anchor="t" bIns="45700" lIns="91425" spcFirstLastPara="1" rIns="91425" wrap="square" tIns="45700">
            <a:spAutoFit/>
          </a:bodyPr>
          <a:lstStyle/>
          <a:p>
            <a:pPr indent="0" lvl="0" marL="0" marR="0" rtl="0" algn="ctr">
              <a:lnSpc>
                <a:spcPct val="70000"/>
              </a:lnSpc>
              <a:spcBef>
                <a:spcPts val="0"/>
              </a:spcBef>
              <a:spcAft>
                <a:spcPts val="0"/>
              </a:spcAft>
              <a:buNone/>
            </a:pPr>
            <a:r>
              <a:rPr lang="sr-Cyrl-RS" sz="2800">
                <a:solidFill>
                  <a:schemeClr val="dk2"/>
                </a:solidFill>
                <a:latin typeface="Calibri"/>
                <a:ea typeface="Calibri"/>
                <a:cs typeface="Calibri"/>
                <a:sym typeface="Calibri"/>
              </a:rPr>
              <a:t>ДИЈЕТЕТСКИ</a:t>
            </a:r>
            <a:endParaRPr sz="2800">
              <a:solidFill>
                <a:schemeClr val="dk2"/>
              </a:solidFill>
              <a:latin typeface="Calibri"/>
              <a:ea typeface="Calibri"/>
              <a:cs typeface="Calibri"/>
              <a:sym typeface="Calibri"/>
            </a:endParaRPr>
          </a:p>
          <a:p>
            <a:pPr indent="0" lvl="0" marL="0" marR="0" rtl="0" algn="ctr">
              <a:lnSpc>
                <a:spcPct val="70000"/>
              </a:lnSpc>
              <a:spcBef>
                <a:spcPts val="1400"/>
              </a:spcBef>
              <a:spcAft>
                <a:spcPts val="0"/>
              </a:spcAft>
              <a:buNone/>
            </a:pPr>
            <a:r>
              <a:rPr lang="sr-Cyrl-RS" sz="2800">
                <a:solidFill>
                  <a:schemeClr val="dk2"/>
                </a:solidFill>
                <a:latin typeface="Calibri"/>
                <a:ea typeface="Calibri"/>
                <a:cs typeface="Calibri"/>
                <a:sym typeface="Calibri"/>
              </a:rPr>
              <a:t>СУПЛЕМЕНТИ</a:t>
            </a:r>
            <a:endParaRPr sz="2800">
              <a:solidFill>
                <a:schemeClr val="dk2"/>
              </a:solidFill>
              <a:latin typeface="Calibri"/>
              <a:ea typeface="Calibri"/>
              <a:cs typeface="Calibri"/>
              <a:sym typeface="Calibri"/>
            </a:endParaRPr>
          </a:p>
        </p:txBody>
      </p:sp>
      <p:sp>
        <p:nvSpPr>
          <p:cNvPr id="191" name="Google Shape;191;p14"/>
          <p:cNvSpPr txBox="1"/>
          <p:nvPr/>
        </p:nvSpPr>
        <p:spPr>
          <a:xfrm>
            <a:off x="1476375" y="4076700"/>
            <a:ext cx="574675" cy="9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sr-Cyrl-RS" sz="5400">
                <a:solidFill>
                  <a:schemeClr val="dk1"/>
                </a:solidFill>
                <a:latin typeface="Calibri"/>
                <a:ea typeface="Calibri"/>
                <a:cs typeface="Calibri"/>
                <a:sym typeface="Calibri"/>
              </a:rPr>
              <a:t>+</a:t>
            </a:r>
            <a:endParaRPr b="1" sz="5400">
              <a:solidFill>
                <a:schemeClr val="dk1"/>
              </a:solidFill>
              <a:latin typeface="Calibri"/>
              <a:ea typeface="Calibri"/>
              <a:cs typeface="Calibri"/>
              <a:sym typeface="Calibri"/>
            </a:endParaRPr>
          </a:p>
        </p:txBody>
      </p:sp>
      <p:sp>
        <p:nvSpPr>
          <p:cNvPr id="192" name="Google Shape;192;p14"/>
          <p:cNvSpPr txBox="1"/>
          <p:nvPr/>
        </p:nvSpPr>
        <p:spPr>
          <a:xfrm>
            <a:off x="4500563" y="4005263"/>
            <a:ext cx="574675" cy="9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sr-Cyrl-RS" sz="5400">
                <a:solidFill>
                  <a:schemeClr val="dk1"/>
                </a:solidFill>
                <a:latin typeface="Calibri"/>
                <a:ea typeface="Calibri"/>
                <a:cs typeface="Calibri"/>
                <a:sym typeface="Calibri"/>
              </a:rPr>
              <a:t>+</a:t>
            </a:r>
            <a:endParaRPr b="1" sz="5400">
              <a:solidFill>
                <a:schemeClr val="dk1"/>
              </a:solidFill>
              <a:latin typeface="Calibri"/>
              <a:ea typeface="Calibri"/>
              <a:cs typeface="Calibri"/>
              <a:sym typeface="Calibri"/>
            </a:endParaRPr>
          </a:p>
        </p:txBody>
      </p:sp>
      <p:sp>
        <p:nvSpPr>
          <p:cNvPr id="193" name="Google Shape;193;p14"/>
          <p:cNvSpPr txBox="1"/>
          <p:nvPr/>
        </p:nvSpPr>
        <p:spPr>
          <a:xfrm>
            <a:off x="7380288" y="3933825"/>
            <a:ext cx="574675" cy="9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sr-Cyrl-RS" sz="5400">
                <a:solidFill>
                  <a:schemeClr val="dk1"/>
                </a:solidFill>
                <a:latin typeface="Calibri"/>
                <a:ea typeface="Calibri"/>
                <a:cs typeface="Calibri"/>
                <a:sym typeface="Calibri"/>
              </a:rPr>
              <a:t>+</a:t>
            </a:r>
            <a:endParaRPr b="1" sz="5400">
              <a:solidFill>
                <a:schemeClr val="dk1"/>
              </a:solidFill>
              <a:latin typeface="Calibri"/>
              <a:ea typeface="Calibri"/>
              <a:cs typeface="Calibri"/>
              <a:sym typeface="Calibri"/>
            </a:endParaRPr>
          </a:p>
        </p:txBody>
      </p:sp>
      <p:cxnSp>
        <p:nvCxnSpPr>
          <p:cNvPr id="194" name="Google Shape;194;p14"/>
          <p:cNvCxnSpPr/>
          <p:nvPr/>
        </p:nvCxnSpPr>
        <p:spPr>
          <a:xfrm>
            <a:off x="5364088" y="2060848"/>
            <a:ext cx="1872208" cy="1872977"/>
          </a:xfrm>
          <a:prstGeom prst="straightConnector1">
            <a:avLst/>
          </a:prstGeom>
          <a:noFill/>
          <a:ln cap="flat" cmpd="sng" w="9525">
            <a:solidFill>
              <a:srgbClr val="4A7DBA"/>
            </a:solidFill>
            <a:prstDash val="solid"/>
            <a:round/>
            <a:headEnd len="sm" w="sm" type="none"/>
            <a:tailEnd len="med" w="med" type="stealth"/>
          </a:ln>
        </p:spPr>
      </p:cxnSp>
      <p:cxnSp>
        <p:nvCxnSpPr>
          <p:cNvPr id="195" name="Google Shape;195;p14"/>
          <p:cNvCxnSpPr/>
          <p:nvPr/>
        </p:nvCxnSpPr>
        <p:spPr>
          <a:xfrm flipH="1">
            <a:off x="4686300" y="2060848"/>
            <a:ext cx="48133" cy="2015852"/>
          </a:xfrm>
          <a:prstGeom prst="straightConnector1">
            <a:avLst/>
          </a:prstGeom>
          <a:noFill/>
          <a:ln cap="flat" cmpd="sng" w="9525">
            <a:solidFill>
              <a:srgbClr val="4A7DBA"/>
            </a:solidFill>
            <a:prstDash val="solid"/>
            <a:round/>
            <a:headEnd len="sm" w="sm" type="none"/>
            <a:tailEnd len="med" w="med" type="stealth"/>
          </a:ln>
        </p:spPr>
      </p:cxnSp>
      <p:cxnSp>
        <p:nvCxnSpPr>
          <p:cNvPr id="196" name="Google Shape;196;p14"/>
          <p:cNvCxnSpPr/>
          <p:nvPr/>
        </p:nvCxnSpPr>
        <p:spPr>
          <a:xfrm flipH="1">
            <a:off x="2051050" y="2060848"/>
            <a:ext cx="1944886" cy="2015852"/>
          </a:xfrm>
          <a:prstGeom prst="straightConnector1">
            <a:avLst/>
          </a:prstGeom>
          <a:noFill/>
          <a:ln cap="flat" cmpd="sng" w="9525">
            <a:solidFill>
              <a:srgbClr val="4A7DBA"/>
            </a:solidFill>
            <a:prstDash val="solid"/>
            <a:round/>
            <a:headEnd len="sm" w="sm" type="none"/>
            <a:tailEnd len="med" w="med" type="stealth"/>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1000"/>
                                        <p:tgtEl>
                                          <p:spTgt spid="186"/>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2000"/>
                                        <p:tgtEl>
                                          <p:spTgt spid="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gtEl>
                                        <p:attrNameLst>
                                          <p:attrName>style.visibility</p:attrName>
                                        </p:attrNameLst>
                                      </p:cBhvr>
                                      <p:to>
                                        <p:strVal val="visible"/>
                                      </p:to>
                                    </p:set>
                                    <p:animEffect filter="fade" transition="in">
                                      <p:cBhvr>
                                        <p:cTn dur="1000"/>
                                        <p:tgtEl>
                                          <p:spTgt spid="19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2000"/>
                                        <p:tgtEl>
                                          <p:spTgt spid="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1000"/>
                                        <p:tgtEl>
                                          <p:spTgt spid="192"/>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2000"/>
                                        <p:tgtEl>
                                          <p:spTgt spid="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1000"/>
                                        <p:tgtEl>
                                          <p:spTgt spid="193"/>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2000"/>
                                        <p:tgtEl>
                                          <p:spTgt spid="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5"/>
          <p:cNvSpPr txBox="1"/>
          <p:nvPr/>
        </p:nvSpPr>
        <p:spPr>
          <a:xfrm>
            <a:off x="1233488" y="720725"/>
            <a:ext cx="7429500" cy="584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sr-Cyrl-RS" sz="3200">
                <a:solidFill>
                  <a:schemeClr val="dk1"/>
                </a:solidFill>
                <a:latin typeface="Arial"/>
                <a:ea typeface="Arial"/>
                <a:cs typeface="Arial"/>
                <a:sym typeface="Arial"/>
              </a:rPr>
              <a:t>Елементи неопходни за живот човека</a:t>
            </a:r>
            <a:endParaRPr sz="3200">
              <a:solidFill>
                <a:schemeClr val="dk1"/>
              </a:solidFill>
              <a:latin typeface="Arial"/>
              <a:ea typeface="Arial"/>
              <a:cs typeface="Arial"/>
              <a:sym typeface="Arial"/>
            </a:endParaRPr>
          </a:p>
        </p:txBody>
      </p:sp>
      <p:sp>
        <p:nvSpPr>
          <p:cNvPr id="202" name="Google Shape;202;p15"/>
          <p:cNvSpPr/>
          <p:nvPr/>
        </p:nvSpPr>
        <p:spPr>
          <a:xfrm>
            <a:off x="6092660" y="4509119"/>
            <a:ext cx="230425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sr-Cyrl-RS" sz="1800">
                <a:solidFill>
                  <a:srgbClr val="A50021"/>
                </a:solidFill>
                <a:latin typeface="Calibri"/>
                <a:ea typeface="Calibri"/>
                <a:cs typeface="Calibri"/>
                <a:sym typeface="Calibri"/>
              </a:rPr>
              <a:t>Ваздух-кисеоник</a:t>
            </a:r>
            <a:endParaRPr b="1" sz="1800">
              <a:solidFill>
                <a:srgbClr val="A50021"/>
              </a:solidFill>
              <a:latin typeface="Calibri"/>
              <a:ea typeface="Calibri"/>
              <a:cs typeface="Calibri"/>
              <a:sym typeface="Calibri"/>
            </a:endParaRPr>
          </a:p>
          <a:p>
            <a:pPr indent="0" lvl="0" marL="0" marR="0" rtl="0" algn="l">
              <a:spcBef>
                <a:spcPts val="0"/>
              </a:spcBef>
              <a:spcAft>
                <a:spcPts val="0"/>
              </a:spcAft>
              <a:buNone/>
            </a:pPr>
            <a:r>
              <a:rPr b="1" lang="sr-Cyrl-RS" sz="1800">
                <a:solidFill>
                  <a:srgbClr val="A50021"/>
                </a:solidFill>
                <a:latin typeface="Calibri"/>
                <a:ea typeface="Calibri"/>
                <a:cs typeface="Calibri"/>
                <a:sym typeface="Calibri"/>
              </a:rPr>
              <a:t>Вода-Храна</a:t>
            </a:r>
            <a:endParaRPr b="1" sz="1800">
              <a:solidFill>
                <a:srgbClr val="A50021"/>
              </a:solidFill>
              <a:latin typeface="Calibri"/>
              <a:ea typeface="Calibri"/>
              <a:cs typeface="Calibri"/>
              <a:sym typeface="Calibri"/>
            </a:endParaRPr>
          </a:p>
          <a:p>
            <a:pPr indent="0" lvl="0" marL="0" marR="0" rtl="0" algn="l">
              <a:spcBef>
                <a:spcPts val="0"/>
              </a:spcBef>
              <a:spcAft>
                <a:spcPts val="0"/>
              </a:spcAft>
              <a:buNone/>
            </a:pPr>
            <a:r>
              <a:rPr b="1" lang="sr-Cyrl-RS" sz="1800">
                <a:solidFill>
                  <a:srgbClr val="A50021"/>
                </a:solidFill>
                <a:latin typeface="Calibri"/>
                <a:ea typeface="Calibri"/>
                <a:cs typeface="Calibri"/>
                <a:sym typeface="Calibri"/>
              </a:rPr>
              <a:t>Топлота</a:t>
            </a:r>
            <a:endParaRPr/>
          </a:p>
          <a:p>
            <a:pPr indent="0" lvl="0" marL="0" marR="0" rtl="0" algn="l">
              <a:spcBef>
                <a:spcPts val="0"/>
              </a:spcBef>
              <a:spcAft>
                <a:spcPts val="0"/>
              </a:spcAft>
              <a:buNone/>
            </a:pPr>
            <a:r>
              <a:t/>
            </a:r>
            <a:endParaRPr b="1" sz="1800">
              <a:solidFill>
                <a:srgbClr val="A50021"/>
              </a:solidFill>
              <a:latin typeface="Calibri"/>
              <a:ea typeface="Calibri"/>
              <a:cs typeface="Calibri"/>
              <a:sym typeface="Calibri"/>
            </a:endParaRPr>
          </a:p>
        </p:txBody>
      </p:sp>
      <p:sp>
        <p:nvSpPr>
          <p:cNvPr id="203" name="Google Shape;203;p15"/>
          <p:cNvSpPr/>
          <p:nvPr/>
        </p:nvSpPr>
        <p:spPr>
          <a:xfrm>
            <a:off x="5364162" y="1176339"/>
            <a:ext cx="3761252" cy="28082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04" name="Google Shape;204;p15"/>
          <p:cNvGrpSpPr/>
          <p:nvPr/>
        </p:nvGrpSpPr>
        <p:grpSpPr>
          <a:xfrm>
            <a:off x="1619672" y="1675919"/>
            <a:ext cx="4195762" cy="2308708"/>
            <a:chOff x="3004" y="2432"/>
            <a:chExt cx="2643" cy="2425"/>
          </a:xfrm>
        </p:grpSpPr>
        <p:sp>
          <p:nvSpPr>
            <p:cNvPr id="205" name="Google Shape;205;p15"/>
            <p:cNvSpPr/>
            <p:nvPr/>
          </p:nvSpPr>
          <p:spPr>
            <a:xfrm>
              <a:off x="3004" y="2432"/>
              <a:ext cx="2631" cy="209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6" name="Google Shape;206;p15"/>
            <p:cNvSpPr txBox="1"/>
            <p:nvPr/>
          </p:nvSpPr>
          <p:spPr>
            <a:xfrm>
              <a:off x="3720" y="2432"/>
              <a:ext cx="1927" cy="24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sr-Cyrl-RS" sz="1800">
                  <a:solidFill>
                    <a:schemeClr val="dk1"/>
                  </a:solidFill>
                  <a:latin typeface="Arial"/>
                  <a:ea typeface="Arial"/>
                  <a:cs typeface="Arial"/>
                  <a:sym typeface="Arial"/>
                </a:rPr>
                <a:t>Телесни састав:</a:t>
              </a:r>
              <a:endParaRPr/>
            </a:p>
            <a:p>
              <a:pPr indent="0" lvl="0" marL="0" marR="0" rtl="0" algn="l">
                <a:spcBef>
                  <a:spcPts val="0"/>
                </a:spcBef>
                <a:spcAft>
                  <a:spcPts val="0"/>
                </a:spcAft>
                <a:buNone/>
              </a:pPr>
              <a:r>
                <a:rPr b="1" lang="sr-Cyrl-RS" sz="1800">
                  <a:solidFill>
                    <a:schemeClr val="dk1"/>
                  </a:solidFill>
                  <a:latin typeface="Arial"/>
                  <a:ea typeface="Arial"/>
                  <a:cs typeface="Arial"/>
                  <a:sym typeface="Arial"/>
                </a:rPr>
                <a:t>Вода</a:t>
              </a:r>
              <a:endParaRPr/>
            </a:p>
            <a:p>
              <a:pPr indent="0" lvl="0" marL="0" marR="0" rtl="0" algn="l">
                <a:spcBef>
                  <a:spcPts val="0"/>
                </a:spcBef>
                <a:spcAft>
                  <a:spcPts val="0"/>
                </a:spcAft>
                <a:buNone/>
              </a:pPr>
              <a:r>
                <a:rPr b="1" lang="sr-Cyrl-RS" sz="1800">
                  <a:solidFill>
                    <a:schemeClr val="dk1"/>
                  </a:solidFill>
                  <a:latin typeface="Arial"/>
                  <a:ea typeface="Arial"/>
                  <a:cs typeface="Arial"/>
                  <a:sym typeface="Arial"/>
                </a:rPr>
                <a:t>Протеини</a:t>
              </a:r>
              <a:endParaRPr/>
            </a:p>
            <a:p>
              <a:pPr indent="0" lvl="0" marL="0" marR="0" rtl="0" algn="l">
                <a:spcBef>
                  <a:spcPts val="0"/>
                </a:spcBef>
                <a:spcAft>
                  <a:spcPts val="0"/>
                </a:spcAft>
                <a:buNone/>
              </a:pPr>
              <a:r>
                <a:rPr b="1" lang="sr-Cyrl-RS" sz="1800">
                  <a:solidFill>
                    <a:schemeClr val="dk1"/>
                  </a:solidFill>
                  <a:latin typeface="Arial"/>
                  <a:ea typeface="Arial"/>
                  <a:cs typeface="Arial"/>
                  <a:sym typeface="Arial"/>
                </a:rPr>
                <a:t>Липиди</a:t>
              </a:r>
              <a:endParaRPr/>
            </a:p>
            <a:p>
              <a:pPr indent="0" lvl="0" marL="0" marR="0" rtl="0" algn="l">
                <a:spcBef>
                  <a:spcPts val="0"/>
                </a:spcBef>
                <a:spcAft>
                  <a:spcPts val="0"/>
                </a:spcAft>
                <a:buNone/>
              </a:pPr>
              <a:r>
                <a:rPr b="1" lang="sr-Cyrl-RS" sz="1800">
                  <a:solidFill>
                    <a:schemeClr val="dk1"/>
                  </a:solidFill>
                  <a:latin typeface="Arial"/>
                  <a:ea typeface="Arial"/>
                  <a:cs typeface="Arial"/>
                  <a:sym typeface="Arial"/>
                </a:rPr>
                <a:t>Угљени хидрати</a:t>
              </a:r>
              <a:endParaRPr/>
            </a:p>
            <a:p>
              <a:pPr indent="0" lvl="0" marL="0" marR="0" rtl="0" algn="l">
                <a:spcBef>
                  <a:spcPts val="0"/>
                </a:spcBef>
                <a:spcAft>
                  <a:spcPts val="0"/>
                </a:spcAft>
                <a:buNone/>
              </a:pPr>
              <a:r>
                <a:rPr b="1" lang="sr-Cyrl-RS" sz="1800">
                  <a:solidFill>
                    <a:schemeClr val="dk1"/>
                  </a:solidFill>
                  <a:latin typeface="Arial"/>
                  <a:ea typeface="Arial"/>
                  <a:cs typeface="Arial"/>
                  <a:sym typeface="Arial"/>
                </a:rPr>
                <a:t>Минералне материје</a:t>
              </a:r>
              <a:endParaRPr/>
            </a:p>
            <a:p>
              <a:pPr indent="0" lvl="0" marL="0" marR="0" rtl="0" algn="l">
                <a:spcBef>
                  <a:spcPts val="0"/>
                </a:spcBef>
                <a:spcAft>
                  <a:spcPts val="0"/>
                </a:spcAft>
                <a:buNone/>
              </a:pPr>
              <a:r>
                <a:rPr b="1" lang="sr-Cyrl-RS" sz="1800">
                  <a:solidFill>
                    <a:schemeClr val="dk1"/>
                  </a:solidFill>
                  <a:latin typeface="Arial"/>
                  <a:ea typeface="Arial"/>
                  <a:cs typeface="Arial"/>
                  <a:sym typeface="Arial"/>
                </a:rPr>
                <a:t>Остало</a:t>
              </a:r>
              <a:endParaRPr/>
            </a:p>
            <a:p>
              <a:pPr indent="0" lvl="0" marL="0" marR="0" rtl="0" algn="l">
                <a:spcBef>
                  <a:spcPts val="0"/>
                </a:spcBef>
                <a:spcAft>
                  <a:spcPts val="0"/>
                </a:spcAft>
                <a:buNone/>
              </a:pPr>
              <a:r>
                <a:t/>
              </a:r>
              <a:endParaRPr b="1" sz="1800">
                <a:solidFill>
                  <a:schemeClr val="dk1"/>
                </a:solidFill>
                <a:latin typeface="Arial"/>
                <a:ea typeface="Arial"/>
                <a:cs typeface="Arial"/>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6"/>
          <p:cNvSpPr/>
          <p:nvPr/>
        </p:nvSpPr>
        <p:spPr>
          <a:xfrm>
            <a:off x="611560" y="188640"/>
            <a:ext cx="8229600" cy="1684338"/>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rgbClr val="A50021"/>
              </a:buClr>
              <a:buSzPts val="2100"/>
              <a:buFont typeface="Noto Sans Symbols"/>
              <a:buChar char="■"/>
            </a:pPr>
            <a:r>
              <a:rPr lang="sr-Cyrl-RS" sz="2800">
                <a:solidFill>
                  <a:schemeClr val="dk1"/>
                </a:solidFill>
                <a:latin typeface="Calibri"/>
                <a:ea typeface="Calibri"/>
                <a:cs typeface="Calibri"/>
                <a:sym typeface="Calibri"/>
              </a:rPr>
              <a:t>Храна је свака супстанца или производ, прерађена, делимично прерађена или непрерађена, а намењенa је за исхрану људи или се оправдано може очекивати да ће се користити за људску употребу-Закон о безбедности хране</a:t>
            </a:r>
            <a:endParaRPr sz="2800">
              <a:solidFill>
                <a:schemeClr val="dk1"/>
              </a:solidFill>
              <a:latin typeface="Calibri"/>
              <a:ea typeface="Calibri"/>
              <a:cs typeface="Calibri"/>
              <a:sym typeface="Calibri"/>
            </a:endParaRPr>
          </a:p>
          <a:p>
            <a:pPr indent="-457200" lvl="0" marL="457200" marR="0" rtl="0" algn="l">
              <a:spcBef>
                <a:spcPts val="560"/>
              </a:spcBef>
              <a:spcAft>
                <a:spcPts val="0"/>
              </a:spcAft>
              <a:buClr>
                <a:srgbClr val="A50021"/>
              </a:buClr>
              <a:buSzPts val="2100"/>
              <a:buFont typeface="Noto Sans Symbols"/>
              <a:buChar char="■"/>
            </a:pPr>
            <a:r>
              <a:rPr lang="sr-Cyrl-RS" sz="2800">
                <a:solidFill>
                  <a:schemeClr val="dk1"/>
                </a:solidFill>
                <a:latin typeface="Calibri"/>
                <a:ea typeface="Calibri"/>
                <a:cs typeface="Calibri"/>
                <a:sym typeface="Calibri"/>
              </a:rPr>
              <a:t>Основне улоге-одржавање живота, функционисање људског  организма, раст и развој....</a:t>
            </a:r>
            <a:endParaRPr/>
          </a:p>
          <a:p>
            <a:pPr indent="-457200" lvl="0" marL="457200" marR="0" rtl="0" algn="l">
              <a:spcBef>
                <a:spcPts val="560"/>
              </a:spcBef>
              <a:spcAft>
                <a:spcPts val="0"/>
              </a:spcAft>
              <a:buClr>
                <a:srgbClr val="A50021"/>
              </a:buClr>
              <a:buSzPts val="2100"/>
              <a:buFont typeface="Noto Sans Symbols"/>
              <a:buChar char="■"/>
            </a:pPr>
            <a:r>
              <a:rPr lang="sr-Cyrl-RS" sz="2800">
                <a:solidFill>
                  <a:schemeClr val="dk1"/>
                </a:solidFill>
                <a:latin typeface="Calibri"/>
                <a:ea typeface="Calibri"/>
                <a:cs typeface="Calibri"/>
                <a:sym typeface="Calibri"/>
              </a:rPr>
              <a:t>Порекло-биљно, животињско, минерално.... индустријско</a:t>
            </a:r>
            <a:endParaRPr sz="2800">
              <a:solidFill>
                <a:schemeClr val="dk1"/>
              </a:solidFill>
              <a:latin typeface="Calibri"/>
              <a:ea typeface="Calibri"/>
              <a:cs typeface="Calibri"/>
              <a:sym typeface="Calibri"/>
            </a:endParaRPr>
          </a:p>
          <a:p>
            <a:pPr indent="-323850" lvl="0" marL="457200" marR="0" rtl="0" algn="l">
              <a:spcBef>
                <a:spcPts val="560"/>
              </a:spcBef>
              <a:spcAft>
                <a:spcPts val="0"/>
              </a:spcAft>
              <a:buClr>
                <a:srgbClr val="A50021"/>
              </a:buClr>
              <a:buSzPts val="2100"/>
              <a:buFont typeface="Noto Sans Symbols"/>
              <a:buNone/>
            </a:pPr>
            <a:r>
              <a:t/>
            </a:r>
            <a:endParaRPr sz="2800">
              <a:solidFill>
                <a:schemeClr val="dk1"/>
              </a:solidFill>
              <a:latin typeface="Calibri"/>
              <a:ea typeface="Calibri"/>
              <a:cs typeface="Calibri"/>
              <a:sym typeface="Calibri"/>
            </a:endParaRPr>
          </a:p>
          <a:p>
            <a:pPr indent="-304800" lvl="0" marL="457200" marR="0" rtl="0" algn="l">
              <a:spcBef>
                <a:spcPts val="640"/>
              </a:spcBef>
              <a:spcAft>
                <a:spcPts val="0"/>
              </a:spcAft>
              <a:buClr>
                <a:srgbClr val="A50021"/>
              </a:buClr>
              <a:buSzPts val="2400"/>
              <a:buFont typeface="Noto Sans Symbols"/>
              <a:buNone/>
            </a:pPr>
            <a:r>
              <a:t/>
            </a:r>
            <a:endParaRPr sz="3200">
              <a:solidFill>
                <a:schemeClr val="dk1"/>
              </a:solidFill>
              <a:latin typeface="Calibri"/>
              <a:ea typeface="Calibri"/>
              <a:cs typeface="Calibri"/>
              <a:sym typeface="Calibri"/>
            </a:endParaRPr>
          </a:p>
        </p:txBody>
      </p:sp>
      <p:sp>
        <p:nvSpPr>
          <p:cNvPr id="212" name="Google Shape;212;p16"/>
          <p:cNvSpPr/>
          <p:nvPr/>
        </p:nvSpPr>
        <p:spPr>
          <a:xfrm>
            <a:off x="611560" y="4653136"/>
            <a:ext cx="8229600" cy="2060575"/>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rgbClr val="A50021"/>
              </a:buClr>
              <a:buSzPts val="2400"/>
              <a:buFont typeface="Noto Sans Symbols"/>
              <a:buChar char="■"/>
            </a:pPr>
            <a:r>
              <a:rPr lang="sr-Cyrl-RS" sz="3200">
                <a:solidFill>
                  <a:srgbClr val="A50021"/>
                </a:solidFill>
                <a:latin typeface="Calibri"/>
                <a:ea typeface="Calibri"/>
                <a:cs typeface="Calibri"/>
                <a:sym typeface="Calibri"/>
              </a:rPr>
              <a:t>Свака намирница је  храна, али ниједна појединачна намирница није комплетна</a:t>
            </a:r>
            <a:endParaRPr sz="3200">
              <a:solidFill>
                <a:srgbClr val="A50021"/>
              </a:solidFill>
              <a:latin typeface="Calibri"/>
              <a:ea typeface="Calibri"/>
              <a:cs typeface="Calibri"/>
              <a:sym typeface="Calibri"/>
            </a:endParaRPr>
          </a:p>
          <a:p>
            <a:pPr indent="-304800" lvl="0" marL="457200" marR="0" rtl="0" algn="l">
              <a:spcBef>
                <a:spcPts val="640"/>
              </a:spcBef>
              <a:spcAft>
                <a:spcPts val="0"/>
              </a:spcAft>
              <a:buClr>
                <a:srgbClr val="A50021"/>
              </a:buClr>
              <a:buSzPts val="2400"/>
              <a:buFont typeface="Noto Sans Symbols"/>
              <a:buNone/>
            </a:pPr>
            <a:r>
              <a:t/>
            </a:r>
            <a:endParaRPr sz="3200">
              <a:solidFill>
                <a:srgbClr val="A5002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7"/>
          <p:cNvSpPr/>
          <p:nvPr/>
        </p:nvSpPr>
        <p:spPr>
          <a:xfrm>
            <a:off x="457200" y="1600200"/>
            <a:ext cx="8229600" cy="3400425"/>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rgbClr val="A50021"/>
              </a:buClr>
              <a:buSzPts val="2400"/>
              <a:buFont typeface="Noto Sans Symbols"/>
              <a:buChar char="■"/>
            </a:pPr>
            <a:r>
              <a:rPr lang="sr-Cyrl-RS" sz="3200">
                <a:solidFill>
                  <a:schemeClr val="dk1"/>
                </a:solidFill>
                <a:latin typeface="Calibri"/>
                <a:ea typeface="Calibri"/>
                <a:cs typeface="Calibri"/>
                <a:sym typeface="Calibri"/>
              </a:rPr>
              <a:t>Храна јесте и пиће, гума за жвакање, као и било која супстанца наменски додата храни током припреме, обраде или производње. </a:t>
            </a:r>
            <a:endParaRPr sz="3200">
              <a:solidFill>
                <a:schemeClr val="dk1"/>
              </a:solidFill>
              <a:latin typeface="Calibri"/>
              <a:ea typeface="Calibri"/>
              <a:cs typeface="Calibri"/>
              <a:sym typeface="Calibri"/>
            </a:endParaRPr>
          </a:p>
          <a:p>
            <a:pPr indent="-457200" lvl="0" marL="457200" marR="0" rtl="0" algn="l">
              <a:spcBef>
                <a:spcPts val="640"/>
              </a:spcBef>
              <a:spcAft>
                <a:spcPts val="0"/>
              </a:spcAft>
              <a:buClr>
                <a:srgbClr val="A50021"/>
              </a:buClr>
              <a:buSzPts val="2400"/>
              <a:buFont typeface="Noto Sans Symbols"/>
              <a:buChar char="■"/>
            </a:pPr>
            <a:r>
              <a:rPr lang="sr-Cyrl-RS" sz="3200">
                <a:solidFill>
                  <a:schemeClr val="dk1"/>
                </a:solidFill>
                <a:latin typeface="Calibri"/>
                <a:ea typeface="Calibri"/>
                <a:cs typeface="Calibri"/>
                <a:sym typeface="Calibri"/>
              </a:rPr>
              <a:t>Храна јесте и вода за пиће, укључујући воду у оригиналној амбалажи (стона вода, минерална вода и изворска вода), као и вода која се употребљава, односно додаје током припреме, обраде или производње хране.</a:t>
            </a:r>
            <a:endParaRPr sz="18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8"/>
          <p:cNvSpPr txBox="1"/>
          <p:nvPr>
            <p:ph type="title"/>
          </p:nvPr>
        </p:nvSpPr>
        <p:spPr>
          <a:xfrm>
            <a:off x="1042988" y="836613"/>
            <a:ext cx="7200900" cy="7842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00"/>
              <a:buFont typeface="Calibri"/>
              <a:buNone/>
            </a:pPr>
            <a:r>
              <a:rPr lang="sr-Cyrl-RS" sz="3200"/>
              <a:t>Функционална храна-намирнице</a:t>
            </a:r>
            <a:endParaRPr sz="3200"/>
          </a:p>
        </p:txBody>
      </p:sp>
      <p:sp>
        <p:nvSpPr>
          <p:cNvPr id="223" name="Google Shape;223;p18"/>
          <p:cNvSpPr txBox="1"/>
          <p:nvPr>
            <p:ph idx="1" type="body"/>
          </p:nvPr>
        </p:nvSpPr>
        <p:spPr>
          <a:xfrm>
            <a:off x="827088" y="1844675"/>
            <a:ext cx="7772400" cy="4114800"/>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2800"/>
              <a:buChar char="•"/>
            </a:pPr>
            <a:r>
              <a:rPr lang="sr-Cyrl-RS" sz="2800"/>
              <a:t>Најчешће храна којој је неки од природно присутних састојака одузет или додат</a:t>
            </a:r>
            <a:endParaRPr sz="2800"/>
          </a:p>
          <a:p>
            <a:pPr indent="-342900" lvl="0" marL="342900" rtl="0" algn="l">
              <a:lnSpc>
                <a:spcPct val="90000"/>
              </a:lnSpc>
              <a:spcBef>
                <a:spcPts val="560"/>
              </a:spcBef>
              <a:spcAft>
                <a:spcPts val="0"/>
              </a:spcAft>
              <a:buClr>
                <a:schemeClr val="dk1"/>
              </a:buClr>
              <a:buSzPts val="2800"/>
              <a:buChar char="•"/>
            </a:pPr>
            <a:r>
              <a:rPr lang="sr-Cyrl-RS" sz="2800"/>
              <a:t>Увек у облику хране</a:t>
            </a:r>
            <a:endParaRPr sz="2800"/>
          </a:p>
          <a:p>
            <a:pPr indent="-342900" lvl="0" marL="342900" rtl="0" algn="l">
              <a:lnSpc>
                <a:spcPct val="90000"/>
              </a:lnSpc>
              <a:spcBef>
                <a:spcPts val="560"/>
              </a:spcBef>
              <a:spcAft>
                <a:spcPts val="0"/>
              </a:spcAft>
              <a:buClr>
                <a:schemeClr val="dk1"/>
              </a:buClr>
              <a:buSzPts val="2800"/>
              <a:buChar char="•"/>
            </a:pPr>
            <a:r>
              <a:rPr lang="sr-Cyrl-RS" sz="2800"/>
              <a:t>Храна која поред нутритивних ефеката има научно доказано, позитивно дејство на одређене функције организма</a:t>
            </a:r>
            <a:endParaRPr sz="2800"/>
          </a:p>
          <a:p>
            <a:pPr indent="-342900" lvl="0" marL="342900" rtl="0" algn="l">
              <a:lnSpc>
                <a:spcPct val="90000"/>
              </a:lnSpc>
              <a:spcBef>
                <a:spcPts val="560"/>
              </a:spcBef>
              <a:spcAft>
                <a:spcPts val="0"/>
              </a:spcAft>
              <a:buClr>
                <a:schemeClr val="dk1"/>
              </a:buClr>
              <a:buSzPts val="2800"/>
              <a:buChar char="•"/>
            </a:pPr>
            <a:r>
              <a:rPr lang="sr-Cyrl-RS" sz="2800"/>
              <a:t>Дејство мора да буде научно потврђено</a:t>
            </a:r>
            <a:endParaRPr sz="2800"/>
          </a:p>
          <a:p>
            <a:pPr indent="-342900" lvl="0" marL="342900" rtl="0" algn="l">
              <a:lnSpc>
                <a:spcPct val="90000"/>
              </a:lnSpc>
              <a:spcBef>
                <a:spcPts val="560"/>
              </a:spcBef>
              <a:spcAft>
                <a:spcPts val="0"/>
              </a:spcAft>
              <a:buClr>
                <a:schemeClr val="dk1"/>
              </a:buClr>
              <a:buSzPts val="2800"/>
              <a:buChar char="•"/>
            </a:pPr>
            <a:r>
              <a:rPr lang="sr-Cyrl-RS" sz="2800"/>
              <a:t>Позитивно дејство мора да се јави конзумирањем уобичајене количине хране </a:t>
            </a:r>
            <a:endParaRPr sz="2800"/>
          </a:p>
          <a:p>
            <a:pPr indent="-165100" lvl="0" marL="342900" rtl="0" algn="l">
              <a:lnSpc>
                <a:spcPct val="90000"/>
              </a:lnSpc>
              <a:spcBef>
                <a:spcPts val="560"/>
              </a:spcBef>
              <a:spcAft>
                <a:spcPts val="0"/>
              </a:spcAft>
              <a:buClr>
                <a:schemeClr val="dk1"/>
              </a:buClr>
              <a:buSzPts val="2800"/>
              <a:buNone/>
            </a:pPr>
            <a:r>
              <a:t/>
            </a:r>
            <a:endParaRPr sz="2800">
              <a:solidFill>
                <a:srgbClr val="A50021"/>
              </a:solidFill>
            </a:endParaRPr>
          </a:p>
          <a:p>
            <a:pPr indent="-165100" lvl="0" marL="342900" rtl="0" algn="l">
              <a:lnSpc>
                <a:spcPct val="90000"/>
              </a:lnSpc>
              <a:spcBef>
                <a:spcPts val="560"/>
              </a:spcBef>
              <a:spcAft>
                <a:spcPts val="0"/>
              </a:spcAft>
              <a:buClr>
                <a:schemeClr val="dk1"/>
              </a:buClr>
              <a:buSzPts val="2800"/>
              <a:buNone/>
            </a:pPr>
            <a:r>
              <a:t/>
            </a:r>
            <a:endParaRPr sz="28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9"/>
          <p:cNvSpPr txBox="1"/>
          <p:nvPr>
            <p:ph type="title"/>
          </p:nvPr>
        </p:nvSpPr>
        <p:spPr>
          <a:xfrm>
            <a:off x="900113" y="908050"/>
            <a:ext cx="7772400" cy="712788"/>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A50021"/>
              </a:buClr>
              <a:buSzPts val="3200"/>
              <a:buFont typeface="Calibri"/>
              <a:buNone/>
            </a:pPr>
            <a:r>
              <a:rPr lang="sr-Cyrl-RS" sz="3200">
                <a:solidFill>
                  <a:srgbClr val="A50021"/>
                </a:solidFill>
              </a:rPr>
              <a:t>Дијететска храна-намирнице</a:t>
            </a:r>
            <a:endParaRPr sz="3200">
              <a:solidFill>
                <a:srgbClr val="A50021"/>
              </a:solidFill>
            </a:endParaRPr>
          </a:p>
        </p:txBody>
      </p:sp>
      <p:sp>
        <p:nvSpPr>
          <p:cNvPr id="229" name="Google Shape;229;p19"/>
          <p:cNvSpPr txBox="1"/>
          <p:nvPr>
            <p:ph idx="1" type="body"/>
          </p:nvPr>
        </p:nvSpPr>
        <p:spPr>
          <a:xfrm>
            <a:off x="1042988" y="1628775"/>
            <a:ext cx="7796212" cy="4587875"/>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3000"/>
              <a:buChar char="•"/>
            </a:pPr>
            <a:r>
              <a:rPr lang="sr-Cyrl-RS" sz="3000"/>
              <a:t> су храна-намирнице намерно промењеног хемијског састава намењене особама са посебним медицинским и нутритивним потребама</a:t>
            </a:r>
            <a:endParaRPr/>
          </a:p>
          <a:p>
            <a:pPr indent="-342900" lvl="0" marL="342900" rtl="0" algn="l">
              <a:lnSpc>
                <a:spcPct val="80000"/>
              </a:lnSpc>
              <a:spcBef>
                <a:spcPts val="600"/>
              </a:spcBef>
              <a:spcAft>
                <a:spcPts val="0"/>
              </a:spcAft>
              <a:buClr>
                <a:schemeClr val="dk1"/>
              </a:buClr>
              <a:buSzPts val="3000"/>
              <a:buChar char="•"/>
            </a:pPr>
            <a:r>
              <a:rPr lang="sr-Cyrl-RS" sz="3000"/>
              <a:t>Могу бити:</a:t>
            </a:r>
            <a:endParaRPr sz="3000"/>
          </a:p>
          <a:p>
            <a:pPr indent="0" lvl="0" marL="0" rtl="0" algn="l">
              <a:lnSpc>
                <a:spcPct val="80000"/>
              </a:lnSpc>
              <a:spcBef>
                <a:spcPts val="600"/>
              </a:spcBef>
              <a:spcAft>
                <a:spcPts val="0"/>
              </a:spcAft>
              <a:buClr>
                <a:schemeClr val="dk1"/>
              </a:buClr>
              <a:buSzPts val="3000"/>
              <a:buNone/>
            </a:pPr>
            <a:r>
              <a:t/>
            </a:r>
            <a:endParaRPr sz="3000">
              <a:solidFill>
                <a:srgbClr val="A5002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ИСХРАНА</a:t>
            </a:r>
            <a:endParaRPr/>
          </a:p>
        </p:txBody>
      </p:sp>
      <p:sp>
        <p:nvSpPr>
          <p:cNvPr id="104" name="Google Shape;104;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1" marL="0" rtl="0" algn="l">
              <a:spcBef>
                <a:spcPts val="0"/>
              </a:spcBef>
              <a:spcAft>
                <a:spcPts val="0"/>
              </a:spcAft>
              <a:buClr>
                <a:schemeClr val="dk1"/>
              </a:buClr>
              <a:buSzPts val="2800"/>
              <a:buNone/>
            </a:pPr>
            <a:r>
              <a:rPr lang="sr-Cyrl-RS"/>
              <a:t>је:</a:t>
            </a:r>
            <a:endParaRPr/>
          </a:p>
          <a:p>
            <a:pPr indent="-342900" lvl="1" marL="342900" rtl="0" algn="l">
              <a:spcBef>
                <a:spcPts val="560"/>
              </a:spcBef>
              <a:spcAft>
                <a:spcPts val="0"/>
              </a:spcAft>
              <a:buClr>
                <a:schemeClr val="dk1"/>
              </a:buClr>
              <a:buSzPts val="2800"/>
              <a:buFont typeface="Arial"/>
              <a:buChar char="•"/>
            </a:pPr>
            <a:r>
              <a:rPr lang="sr-Cyrl-RS"/>
              <a:t> један од најзначајнијих здравствених ресурса или чинилаца, </a:t>
            </a:r>
            <a:endParaRPr/>
          </a:p>
          <a:p>
            <a:pPr indent="-342900" lvl="1" marL="342900" rtl="0" algn="l">
              <a:spcBef>
                <a:spcPts val="560"/>
              </a:spcBef>
              <a:spcAft>
                <a:spcPts val="0"/>
              </a:spcAft>
              <a:buClr>
                <a:schemeClr val="dk1"/>
              </a:buClr>
              <a:buSzPts val="2800"/>
              <a:buFont typeface="Arial"/>
              <a:buChar char="•"/>
            </a:pPr>
            <a:r>
              <a:rPr lang="sr-Cyrl-RS"/>
              <a:t>неопходних за очување и унапређење здравља појединца и целе нације.</a:t>
            </a:r>
            <a:endParaRPr/>
          </a:p>
          <a:p>
            <a:pPr indent="0" lvl="0" marL="0" rtl="0" algn="l">
              <a:spcBef>
                <a:spcPts val="640"/>
              </a:spcBef>
              <a:spcAft>
                <a:spcPts val="0"/>
              </a:spcAft>
              <a:buClr>
                <a:schemeClr val="dk1"/>
              </a:buClr>
              <a:buSzPts val="3200"/>
              <a:buNone/>
            </a:pPr>
            <a:r>
              <a:rPr lang="sr-Cyrl-RS"/>
              <a:t> Исхрана је основа живота!</a:t>
            </a:r>
            <a:br>
              <a:rPr lang="sr-Cyrl-RS"/>
            </a:br>
            <a:br>
              <a:rPr lang="sr-Cyrl-RS"/>
            </a:br>
            <a:r>
              <a:rPr lang="sr-Cyrl-RS"/>
              <a:t> Сва жива бића се хране! </a:t>
            </a:r>
            <a:br>
              <a:rPr lang="sr-Cyrl-RS"/>
            </a:b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0"/>
          <p:cNvSpPr/>
          <p:nvPr/>
        </p:nvSpPr>
        <p:spPr>
          <a:xfrm>
            <a:off x="3638550" y="0"/>
            <a:ext cx="2590800" cy="1104900"/>
          </a:xfrm>
          <a:prstGeom prst="roundRect">
            <a:avLst>
              <a:gd fmla="val 16667" name="adj"/>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5" name="Google Shape;235;p20"/>
          <p:cNvSpPr/>
          <p:nvPr/>
        </p:nvSpPr>
        <p:spPr>
          <a:xfrm>
            <a:off x="3143250" y="0"/>
            <a:ext cx="2343150" cy="1047750"/>
          </a:xfrm>
          <a:prstGeom prst="roundRect">
            <a:avLst>
              <a:gd fmla="val 16667" name="adj"/>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6" name="Google Shape;236;p20"/>
          <p:cNvSpPr/>
          <p:nvPr/>
        </p:nvSpPr>
        <p:spPr>
          <a:xfrm>
            <a:off x="3086100" y="247650"/>
            <a:ext cx="2647950" cy="876300"/>
          </a:xfrm>
          <a:prstGeom prst="roundRect">
            <a:avLst>
              <a:gd fmla="val 16667" name="adj"/>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7" name="Google Shape;237;p20"/>
          <p:cNvSpPr/>
          <p:nvPr/>
        </p:nvSpPr>
        <p:spPr>
          <a:xfrm>
            <a:off x="5248310" y="5219744"/>
            <a:ext cx="3173412" cy="364923"/>
          </a:xfrm>
          <a:prstGeom prst="roundRect">
            <a:avLst>
              <a:gd fmla="val 16667" name="adj"/>
            </a:avLst>
          </a:prstGeom>
          <a:gradFill>
            <a:gsLst>
              <a:gs pos="0">
                <a:srgbClr val="002060"/>
              </a:gs>
              <a:gs pos="2000">
                <a:srgbClr val="002060"/>
              </a:gs>
              <a:gs pos="100000">
                <a:srgbClr val="002060"/>
              </a:gs>
            </a:gsLst>
            <a:lin ang="5400000" scaled="0"/>
          </a:gradFill>
          <a:ln>
            <a:noFill/>
          </a:ln>
        </p:spPr>
        <p:txBody>
          <a:bodyPr anchorCtr="0" anchor="ctr" bIns="45700" lIns="91425" spcFirstLastPara="1" rIns="91425" wrap="square" tIns="45700">
            <a:spAutoFit/>
          </a:bodyPr>
          <a:lstStyle/>
          <a:p>
            <a:pPr indent="0" lvl="0" marL="0" marR="0" rtl="0" algn="l">
              <a:lnSpc>
                <a:spcPct val="85000"/>
              </a:lnSpc>
              <a:spcBef>
                <a:spcPts val="0"/>
              </a:spcBef>
              <a:spcAft>
                <a:spcPts val="0"/>
              </a:spcAft>
              <a:buNone/>
            </a:pPr>
            <a:r>
              <a:rPr b="1" lang="sr-Cyrl-RS" sz="1800">
                <a:solidFill>
                  <a:schemeClr val="lt1"/>
                </a:solidFill>
                <a:latin typeface="Calibri"/>
                <a:ea typeface="Calibri"/>
                <a:cs typeface="Calibri"/>
                <a:sym typeface="Calibri"/>
              </a:rPr>
              <a:t>формуле за одојчад</a:t>
            </a:r>
            <a:endParaRPr b="1" sz="1800">
              <a:solidFill>
                <a:schemeClr val="lt1"/>
              </a:solidFill>
              <a:latin typeface="Calibri"/>
              <a:ea typeface="Calibri"/>
              <a:cs typeface="Calibri"/>
              <a:sym typeface="Calibri"/>
            </a:endParaRPr>
          </a:p>
        </p:txBody>
      </p:sp>
      <p:sp>
        <p:nvSpPr>
          <p:cNvPr id="238" name="Google Shape;238;p20"/>
          <p:cNvSpPr/>
          <p:nvPr/>
        </p:nvSpPr>
        <p:spPr>
          <a:xfrm>
            <a:off x="5235575" y="4209819"/>
            <a:ext cx="3624263" cy="409575"/>
          </a:xfrm>
          <a:prstGeom prst="roundRect">
            <a:avLst>
              <a:gd fmla="val 16667" name="adj"/>
            </a:avLst>
          </a:prstGeom>
          <a:gradFill>
            <a:gsLst>
              <a:gs pos="0">
                <a:srgbClr val="002060"/>
              </a:gs>
              <a:gs pos="100000">
                <a:srgbClr val="002060"/>
              </a:gs>
            </a:gsLst>
            <a:lin ang="5400000" scaled="0"/>
          </a:gradFill>
          <a:ln>
            <a:noFill/>
          </a:ln>
        </p:spPr>
        <p:txBody>
          <a:bodyPr anchorCtr="0" anchor="ctr" bIns="45700" lIns="91425" spcFirstLastPara="1" rIns="91425" wrap="square" tIns="45700">
            <a:spAutoFit/>
          </a:bodyPr>
          <a:lstStyle/>
          <a:p>
            <a:pPr indent="0" lvl="0" marL="0" marR="0" rtl="0" algn="just">
              <a:spcBef>
                <a:spcPts val="0"/>
              </a:spcBef>
              <a:spcAft>
                <a:spcPts val="0"/>
              </a:spcAft>
              <a:buNone/>
            </a:pPr>
            <a:r>
              <a:rPr b="1" lang="sr-Cyrl-RS" sz="1800">
                <a:solidFill>
                  <a:srgbClr val="FFFFCC"/>
                </a:solidFill>
                <a:latin typeface="Calibri"/>
                <a:ea typeface="Calibri"/>
                <a:cs typeface="Calibri"/>
                <a:sym typeface="Calibri"/>
              </a:rPr>
              <a:t>Храна за одојчад и малу децу</a:t>
            </a:r>
            <a:endParaRPr b="1" sz="1800">
              <a:solidFill>
                <a:srgbClr val="FFFFCC"/>
              </a:solidFill>
              <a:latin typeface="Calibri"/>
              <a:ea typeface="Calibri"/>
              <a:cs typeface="Calibri"/>
              <a:sym typeface="Calibri"/>
            </a:endParaRPr>
          </a:p>
        </p:txBody>
      </p:sp>
      <p:sp>
        <p:nvSpPr>
          <p:cNvPr id="239" name="Google Shape;239;p20"/>
          <p:cNvSpPr/>
          <p:nvPr/>
        </p:nvSpPr>
        <p:spPr>
          <a:xfrm>
            <a:off x="3053808" y="575569"/>
            <a:ext cx="2282825" cy="598604"/>
          </a:xfrm>
          <a:prstGeom prst="roundRect">
            <a:avLst>
              <a:gd fmla="val 16667" name="adj"/>
            </a:avLst>
          </a:prstGeom>
          <a:gradFill>
            <a:gsLst>
              <a:gs pos="0">
                <a:srgbClr val="002060"/>
              </a:gs>
              <a:gs pos="100000">
                <a:srgbClr val="181876"/>
              </a:gs>
            </a:gsLst>
            <a:lin ang="5400000" scaled="0"/>
          </a:gradFill>
          <a:ln>
            <a:noFill/>
          </a:ln>
        </p:spPr>
        <p:txBody>
          <a:bodyPr anchorCtr="0" anchor="ctr" bIns="45700" lIns="91425" spcFirstLastPara="1" rIns="91425" wrap="square" tIns="45700">
            <a:spAutoFit/>
          </a:bodyPr>
          <a:lstStyle/>
          <a:p>
            <a:pPr indent="0" lvl="0" marL="0" marR="0" rtl="0" algn="l">
              <a:lnSpc>
                <a:spcPct val="80000"/>
              </a:lnSpc>
              <a:spcBef>
                <a:spcPts val="0"/>
              </a:spcBef>
              <a:spcAft>
                <a:spcPts val="0"/>
              </a:spcAft>
              <a:buNone/>
            </a:pPr>
            <a:r>
              <a:rPr lang="sr-Cyrl-RS" sz="1800">
                <a:solidFill>
                  <a:schemeClr val="lt1"/>
                </a:solidFill>
                <a:latin typeface="Calibri"/>
                <a:ea typeface="Calibri"/>
                <a:cs typeface="Calibri"/>
                <a:sym typeface="Calibri"/>
              </a:rPr>
              <a:t>храна за посебне медицинске намене</a:t>
            </a:r>
            <a:endParaRPr b="1" sz="1800">
              <a:solidFill>
                <a:schemeClr val="lt1"/>
              </a:solidFill>
              <a:latin typeface="Calibri"/>
              <a:ea typeface="Calibri"/>
              <a:cs typeface="Calibri"/>
              <a:sym typeface="Calibri"/>
            </a:endParaRPr>
          </a:p>
        </p:txBody>
      </p:sp>
      <p:sp>
        <p:nvSpPr>
          <p:cNvPr id="240" name="Google Shape;240;p20"/>
          <p:cNvSpPr/>
          <p:nvPr/>
        </p:nvSpPr>
        <p:spPr>
          <a:xfrm>
            <a:off x="5734050" y="1158586"/>
            <a:ext cx="3125788" cy="625475"/>
          </a:xfrm>
          <a:prstGeom prst="roundRect">
            <a:avLst>
              <a:gd fmla="val 16667" name="adj"/>
            </a:avLst>
          </a:prstGeom>
          <a:gradFill>
            <a:gsLst>
              <a:gs pos="0">
                <a:srgbClr val="002060"/>
              </a:gs>
              <a:gs pos="100000">
                <a:srgbClr val="002060"/>
              </a:gs>
            </a:gsLst>
            <a:lin ang="5400000" scaled="0"/>
          </a:gradFill>
          <a:ln>
            <a:noFill/>
          </a:ln>
        </p:spPr>
        <p:txBody>
          <a:bodyPr anchorCtr="0" anchor="ctr" bIns="45700" lIns="91425" spcFirstLastPara="1" rIns="91425" wrap="square" tIns="45700">
            <a:spAutoFit/>
          </a:bodyPr>
          <a:lstStyle/>
          <a:p>
            <a:pPr indent="0" lvl="0" marL="0" marR="0" rtl="0" algn="l">
              <a:lnSpc>
                <a:spcPct val="85000"/>
              </a:lnSpc>
              <a:spcBef>
                <a:spcPts val="0"/>
              </a:spcBef>
              <a:spcAft>
                <a:spcPts val="0"/>
              </a:spcAft>
              <a:buNone/>
            </a:pPr>
            <a:r>
              <a:rPr lang="sr-Cyrl-RS" sz="1800">
                <a:solidFill>
                  <a:schemeClr val="lt1"/>
                </a:solidFill>
                <a:latin typeface="Calibri"/>
                <a:ea typeface="Calibri"/>
                <a:cs typeface="Calibri"/>
                <a:sym typeface="Calibri"/>
              </a:rPr>
              <a:t>храна за особе на дијети за мршављење</a:t>
            </a:r>
            <a:endParaRPr b="1" sz="1800">
              <a:solidFill>
                <a:schemeClr val="lt1"/>
              </a:solidFill>
              <a:latin typeface="Calibri"/>
              <a:ea typeface="Calibri"/>
              <a:cs typeface="Calibri"/>
              <a:sym typeface="Calibri"/>
            </a:endParaRPr>
          </a:p>
        </p:txBody>
      </p:sp>
      <p:sp>
        <p:nvSpPr>
          <p:cNvPr id="241" name="Google Shape;241;p20"/>
          <p:cNvSpPr/>
          <p:nvPr/>
        </p:nvSpPr>
        <p:spPr>
          <a:xfrm>
            <a:off x="2297483" y="5584667"/>
            <a:ext cx="2690812" cy="598604"/>
          </a:xfrm>
          <a:prstGeom prst="roundRect">
            <a:avLst>
              <a:gd fmla="val 16667" name="adj"/>
            </a:avLst>
          </a:prstGeom>
          <a:gradFill>
            <a:gsLst>
              <a:gs pos="0">
                <a:srgbClr val="002060"/>
              </a:gs>
              <a:gs pos="100000">
                <a:srgbClr val="002929"/>
              </a:gs>
            </a:gsLst>
            <a:lin ang="5400000" scaled="0"/>
          </a:gradFill>
          <a:ln>
            <a:noFill/>
          </a:ln>
        </p:spPr>
        <p:txBody>
          <a:bodyPr anchorCtr="0" anchor="ctr" bIns="45700" lIns="91425" spcFirstLastPara="1" rIns="91425" wrap="square" tIns="45700">
            <a:spAutoFit/>
          </a:bodyPr>
          <a:lstStyle/>
          <a:p>
            <a:pPr indent="0" lvl="0" marL="0" marR="0" rtl="0" algn="l">
              <a:lnSpc>
                <a:spcPct val="80000"/>
              </a:lnSpc>
              <a:spcBef>
                <a:spcPts val="0"/>
              </a:spcBef>
              <a:spcAft>
                <a:spcPts val="0"/>
              </a:spcAft>
              <a:buNone/>
            </a:pPr>
            <a:r>
              <a:rPr lang="sr-Cyrl-RS" sz="1800">
                <a:solidFill>
                  <a:schemeClr val="lt1"/>
                </a:solidFill>
                <a:latin typeface="Calibri"/>
                <a:ea typeface="Calibri"/>
                <a:cs typeface="Calibri"/>
                <a:sym typeface="Calibri"/>
              </a:rPr>
              <a:t>додаци исхрани (дијететски суплементи</a:t>
            </a:r>
            <a:endParaRPr b="1" sz="1800">
              <a:solidFill>
                <a:schemeClr val="lt1"/>
              </a:solidFill>
              <a:latin typeface="Calibri"/>
              <a:ea typeface="Calibri"/>
              <a:cs typeface="Calibri"/>
              <a:sym typeface="Calibri"/>
            </a:endParaRPr>
          </a:p>
        </p:txBody>
      </p:sp>
      <p:sp>
        <p:nvSpPr>
          <p:cNvPr id="242" name="Google Shape;242;p20"/>
          <p:cNvSpPr txBox="1"/>
          <p:nvPr/>
        </p:nvSpPr>
        <p:spPr>
          <a:xfrm>
            <a:off x="3260725" y="1419225"/>
            <a:ext cx="184150" cy="51911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2800">
              <a:solidFill>
                <a:schemeClr val="lt1"/>
              </a:solidFill>
              <a:latin typeface="Arial"/>
              <a:ea typeface="Arial"/>
              <a:cs typeface="Arial"/>
              <a:sym typeface="Arial"/>
            </a:endParaRPr>
          </a:p>
        </p:txBody>
      </p:sp>
      <p:sp>
        <p:nvSpPr>
          <p:cNvPr id="243" name="Google Shape;243;p20"/>
          <p:cNvSpPr/>
          <p:nvPr/>
        </p:nvSpPr>
        <p:spPr>
          <a:xfrm>
            <a:off x="2031351" y="2420888"/>
            <a:ext cx="4611688" cy="1644650"/>
          </a:xfrm>
          <a:prstGeom prst="ellipse">
            <a:avLst/>
          </a:prstGeom>
          <a:solidFill>
            <a:schemeClr val="accent2"/>
          </a:solidFill>
          <a:ln cap="flat" cmpd="sng" w="25400">
            <a:solidFill>
              <a:srgbClr val="8C3A38"/>
            </a:solidFill>
            <a:prstDash val="solid"/>
            <a:round/>
            <a:headEnd len="sm" w="sm" type="none"/>
            <a:tailEnd len="sm" w="sm" type="none"/>
          </a:ln>
        </p:spPr>
        <p:txBody>
          <a:bodyPr anchorCtr="0" anchor="ctr" bIns="45700" lIns="91425" spcFirstLastPara="1" rIns="91425" wrap="square" tIns="45700">
            <a:spAutoFit/>
          </a:bodyPr>
          <a:lstStyle/>
          <a:p>
            <a:pPr indent="0" lvl="0" marL="0" marR="0" rtl="0" algn="ctr">
              <a:spcBef>
                <a:spcPts val="0"/>
              </a:spcBef>
              <a:spcAft>
                <a:spcPts val="0"/>
              </a:spcAft>
              <a:buNone/>
            </a:pPr>
            <a:r>
              <a:rPr b="1" lang="sr-Cyrl-RS" sz="2800">
                <a:solidFill>
                  <a:srgbClr val="FFFFCC"/>
                </a:solidFill>
                <a:latin typeface="Calibri"/>
                <a:ea typeface="Calibri"/>
                <a:cs typeface="Calibri"/>
                <a:sym typeface="Calibri"/>
              </a:rPr>
              <a:t>ДИЈЕТЕТСКА</a:t>
            </a:r>
            <a:endParaRPr b="1" sz="2800">
              <a:solidFill>
                <a:srgbClr val="FFFFCC"/>
              </a:solidFill>
              <a:latin typeface="Calibri"/>
              <a:ea typeface="Calibri"/>
              <a:cs typeface="Calibri"/>
              <a:sym typeface="Calibri"/>
            </a:endParaRPr>
          </a:p>
          <a:p>
            <a:pPr indent="0" lvl="0" marL="0" marR="0" rtl="0" algn="ctr">
              <a:spcBef>
                <a:spcPts val="1400"/>
              </a:spcBef>
              <a:spcAft>
                <a:spcPts val="0"/>
              </a:spcAft>
              <a:buNone/>
            </a:pPr>
            <a:r>
              <a:rPr b="1" lang="sr-Cyrl-RS" sz="2800">
                <a:solidFill>
                  <a:srgbClr val="FFFFCC"/>
                </a:solidFill>
                <a:latin typeface="Calibri"/>
                <a:ea typeface="Calibri"/>
                <a:cs typeface="Calibri"/>
                <a:sym typeface="Calibri"/>
              </a:rPr>
              <a:t>ХРАНА</a:t>
            </a:r>
            <a:endParaRPr b="1" sz="2800">
              <a:solidFill>
                <a:srgbClr val="FFFFCC"/>
              </a:solidFill>
              <a:latin typeface="Calibri"/>
              <a:ea typeface="Calibri"/>
              <a:cs typeface="Calibri"/>
              <a:sym typeface="Calibri"/>
            </a:endParaRPr>
          </a:p>
        </p:txBody>
      </p:sp>
      <p:sp>
        <p:nvSpPr>
          <p:cNvPr id="244" name="Google Shape;244;p20"/>
          <p:cNvSpPr/>
          <p:nvPr/>
        </p:nvSpPr>
        <p:spPr>
          <a:xfrm>
            <a:off x="259302" y="4209819"/>
            <a:ext cx="3383587" cy="776244"/>
          </a:xfrm>
          <a:prstGeom prst="ellipse">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sr-Cyrl-RS" sz="1800">
                <a:solidFill>
                  <a:schemeClr val="lt1"/>
                </a:solidFill>
                <a:latin typeface="Calibri"/>
                <a:ea typeface="Calibri"/>
                <a:cs typeface="Calibri"/>
                <a:sym typeface="Calibri"/>
              </a:rPr>
              <a:t>храна за особе интолерантне на глутен</a:t>
            </a:r>
            <a:endParaRPr/>
          </a:p>
        </p:txBody>
      </p:sp>
      <p:sp>
        <p:nvSpPr>
          <p:cNvPr id="245" name="Google Shape;245;p20"/>
          <p:cNvSpPr/>
          <p:nvPr/>
        </p:nvSpPr>
        <p:spPr>
          <a:xfrm>
            <a:off x="259302" y="1490532"/>
            <a:ext cx="2160240" cy="1098261"/>
          </a:xfrm>
          <a:prstGeom prst="ellipse">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sr-Cyrl-RS" sz="1800">
                <a:solidFill>
                  <a:schemeClr val="lt1"/>
                </a:solidFill>
                <a:latin typeface="Calibri"/>
                <a:ea typeface="Calibri"/>
                <a:cs typeface="Calibri"/>
                <a:sym typeface="Calibri"/>
              </a:rPr>
              <a:t>замене за со за људску исхрану</a:t>
            </a:r>
            <a:endParaRPr/>
          </a:p>
        </p:txBody>
      </p:sp>
      <p:cxnSp>
        <p:nvCxnSpPr>
          <p:cNvPr id="246" name="Google Shape;246;p20"/>
          <p:cNvCxnSpPr/>
          <p:nvPr/>
        </p:nvCxnSpPr>
        <p:spPr>
          <a:xfrm rot="10800000">
            <a:off x="4314825" y="1419225"/>
            <a:ext cx="0" cy="929655"/>
          </a:xfrm>
          <a:prstGeom prst="straightConnector1">
            <a:avLst/>
          </a:prstGeom>
          <a:noFill/>
          <a:ln cap="flat" cmpd="sng" w="9525">
            <a:solidFill>
              <a:srgbClr val="4A7DBA"/>
            </a:solidFill>
            <a:prstDash val="solid"/>
            <a:round/>
            <a:headEnd len="sm" w="sm" type="none"/>
            <a:tailEnd len="med" w="med" type="stealth"/>
          </a:ln>
        </p:spPr>
      </p:cxnSp>
      <p:cxnSp>
        <p:nvCxnSpPr>
          <p:cNvPr id="247" name="Google Shape;247;p20"/>
          <p:cNvCxnSpPr/>
          <p:nvPr/>
        </p:nvCxnSpPr>
        <p:spPr>
          <a:xfrm flipH="1" rot="10800000">
            <a:off x="6084168" y="1884052"/>
            <a:ext cx="216024" cy="704741"/>
          </a:xfrm>
          <a:prstGeom prst="straightConnector1">
            <a:avLst/>
          </a:prstGeom>
          <a:noFill/>
          <a:ln cap="flat" cmpd="sng" w="9525">
            <a:solidFill>
              <a:srgbClr val="4A7DBA"/>
            </a:solidFill>
            <a:prstDash val="solid"/>
            <a:round/>
            <a:headEnd len="sm" w="sm" type="none"/>
            <a:tailEnd len="med" w="med" type="stealth"/>
          </a:ln>
        </p:spPr>
      </p:cxnSp>
      <p:cxnSp>
        <p:nvCxnSpPr>
          <p:cNvPr id="248" name="Google Shape;248;p20"/>
          <p:cNvCxnSpPr/>
          <p:nvPr/>
        </p:nvCxnSpPr>
        <p:spPr>
          <a:xfrm>
            <a:off x="6229350" y="3789040"/>
            <a:ext cx="502890" cy="276498"/>
          </a:xfrm>
          <a:prstGeom prst="straightConnector1">
            <a:avLst/>
          </a:prstGeom>
          <a:noFill/>
          <a:ln cap="flat" cmpd="sng" w="9525">
            <a:solidFill>
              <a:srgbClr val="4A7DBA"/>
            </a:solidFill>
            <a:prstDash val="solid"/>
            <a:round/>
            <a:headEnd len="sm" w="sm" type="none"/>
            <a:tailEnd len="med" w="med" type="stealth"/>
          </a:ln>
        </p:spPr>
      </p:cxnSp>
      <p:cxnSp>
        <p:nvCxnSpPr>
          <p:cNvPr id="249" name="Google Shape;249;p20"/>
          <p:cNvCxnSpPr/>
          <p:nvPr/>
        </p:nvCxnSpPr>
        <p:spPr>
          <a:xfrm>
            <a:off x="4716016" y="4209819"/>
            <a:ext cx="770384" cy="947373"/>
          </a:xfrm>
          <a:prstGeom prst="straightConnector1">
            <a:avLst/>
          </a:prstGeom>
          <a:noFill/>
          <a:ln cap="flat" cmpd="sng" w="9525">
            <a:solidFill>
              <a:srgbClr val="4A7DBA"/>
            </a:solidFill>
            <a:prstDash val="solid"/>
            <a:round/>
            <a:headEnd len="sm" w="sm" type="none"/>
            <a:tailEnd len="med" w="med" type="stealth"/>
          </a:ln>
        </p:spPr>
      </p:cxnSp>
      <p:cxnSp>
        <p:nvCxnSpPr>
          <p:cNvPr id="250" name="Google Shape;250;p20"/>
          <p:cNvCxnSpPr/>
          <p:nvPr/>
        </p:nvCxnSpPr>
        <p:spPr>
          <a:xfrm flipH="1">
            <a:off x="3995936" y="4209819"/>
            <a:ext cx="318889" cy="1374848"/>
          </a:xfrm>
          <a:prstGeom prst="straightConnector1">
            <a:avLst/>
          </a:prstGeom>
          <a:noFill/>
          <a:ln cap="flat" cmpd="sng" w="9525">
            <a:solidFill>
              <a:srgbClr val="4A7DBA"/>
            </a:solidFill>
            <a:prstDash val="solid"/>
            <a:round/>
            <a:headEnd len="sm" w="sm" type="none"/>
            <a:tailEnd len="med" w="med" type="stealth"/>
          </a:ln>
        </p:spPr>
      </p:cxnSp>
      <p:cxnSp>
        <p:nvCxnSpPr>
          <p:cNvPr id="251" name="Google Shape;251;p20"/>
          <p:cNvCxnSpPr/>
          <p:nvPr/>
        </p:nvCxnSpPr>
        <p:spPr>
          <a:xfrm rot="10800000">
            <a:off x="2627784" y="1938338"/>
            <a:ext cx="817091" cy="410542"/>
          </a:xfrm>
          <a:prstGeom prst="straightConnector1">
            <a:avLst/>
          </a:prstGeom>
          <a:noFill/>
          <a:ln cap="flat" cmpd="sng" w="9525">
            <a:solidFill>
              <a:srgbClr val="4A7DBA"/>
            </a:solidFill>
            <a:prstDash val="solid"/>
            <a:round/>
            <a:headEnd len="sm" w="sm" type="none"/>
            <a:tailEnd len="med" w="med" type="stealth"/>
          </a:ln>
        </p:spPr>
      </p:cxnSp>
      <p:cxnSp>
        <p:nvCxnSpPr>
          <p:cNvPr id="252" name="Google Shape;252;p20"/>
          <p:cNvCxnSpPr/>
          <p:nvPr/>
        </p:nvCxnSpPr>
        <p:spPr>
          <a:xfrm flipH="1">
            <a:off x="3638550" y="4209819"/>
            <a:ext cx="357386" cy="204787"/>
          </a:xfrm>
          <a:prstGeom prst="straightConnector1">
            <a:avLst/>
          </a:prstGeom>
          <a:noFill/>
          <a:ln cap="flat" cmpd="sng" w="9525">
            <a:solidFill>
              <a:srgbClr val="4A7DBA"/>
            </a:solidFill>
            <a:prstDash val="solid"/>
            <a:round/>
            <a:headEnd len="sm" w="sm" type="none"/>
            <a:tailEnd len="med" w="med" type="stealth"/>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1"/>
          <p:cNvSpPr txBox="1"/>
          <p:nvPr>
            <p:ph type="title"/>
          </p:nvPr>
        </p:nvSpPr>
        <p:spPr>
          <a:xfrm>
            <a:off x="827584" y="908720"/>
            <a:ext cx="7796213" cy="574675"/>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rgbClr val="A50021"/>
              </a:buClr>
              <a:buSzPct val="100000"/>
              <a:buFont typeface="Calibri"/>
              <a:buNone/>
            </a:pPr>
            <a:r>
              <a:rPr lang="sr-Cyrl-RS" sz="4000">
                <a:solidFill>
                  <a:srgbClr val="A50021"/>
                </a:solidFill>
              </a:rPr>
              <a:t>ДОДАЦИ ИСХРАНИ</a:t>
            </a:r>
            <a:br>
              <a:rPr lang="sr-Cyrl-RS" sz="4000">
                <a:solidFill>
                  <a:srgbClr val="A50021"/>
                </a:solidFill>
              </a:rPr>
            </a:br>
            <a:r>
              <a:rPr lang="sr-Cyrl-RS" sz="4000">
                <a:solidFill>
                  <a:schemeClr val="dk1"/>
                </a:solidFill>
              </a:rPr>
              <a:t>ДИЈЕТЕТСКИ СУПЛЕМЕНТИ</a:t>
            </a:r>
            <a:endParaRPr sz="4000">
              <a:solidFill>
                <a:schemeClr val="dk1"/>
              </a:solidFill>
            </a:endParaRPr>
          </a:p>
        </p:txBody>
      </p:sp>
      <p:sp>
        <p:nvSpPr>
          <p:cNvPr id="258" name="Google Shape;258;p21"/>
          <p:cNvSpPr txBox="1"/>
          <p:nvPr>
            <p:ph idx="1" type="body"/>
          </p:nvPr>
        </p:nvSpPr>
        <p:spPr>
          <a:xfrm>
            <a:off x="611560" y="2708920"/>
            <a:ext cx="7843838" cy="3898900"/>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500"/>
              <a:buChar char="•"/>
            </a:pPr>
            <a:r>
              <a:rPr lang="sr-Cyrl-RS" sz="500"/>
              <a:t>     </a:t>
            </a:r>
            <a:r>
              <a:rPr lang="sr-Cyrl-RS" sz="2400"/>
              <a:t>“Дијететски суплементи су намирнице које допуњују нормалну исхрану и представљају концентроване изворе витамина, минерала или других супстанци са хранљивим или физиолошким ефектом, појединачно или у комбинацији, а у промету су у дозираним облицима дизајниране да се узимају у одмереним појединачним количинама (капсуле, пастиле, таблете, пилуле, кесице прашка, ампуле течности, бочице за дозирање и капима и сл.)”</a:t>
            </a:r>
            <a:endParaRPr/>
          </a:p>
          <a:p>
            <a:pPr indent="-190500" lvl="0" marL="342900" rtl="0" algn="l">
              <a:lnSpc>
                <a:spcPct val="90000"/>
              </a:lnSpc>
              <a:spcBef>
                <a:spcPts val="480"/>
              </a:spcBef>
              <a:spcAft>
                <a:spcPts val="0"/>
              </a:spcAft>
              <a:buClr>
                <a:schemeClr val="dk1"/>
              </a:buClr>
              <a:buSzPts val="2400"/>
              <a:buNone/>
            </a:pPr>
            <a:r>
              <a:t/>
            </a:r>
            <a:endParaRPr sz="2400"/>
          </a:p>
          <a:p>
            <a:pPr indent="-241300" lvl="0" marL="342900" rtl="0" algn="l">
              <a:lnSpc>
                <a:spcPct val="80000"/>
              </a:lnSpc>
              <a:spcBef>
                <a:spcPts val="320"/>
              </a:spcBef>
              <a:spcAft>
                <a:spcPts val="0"/>
              </a:spcAft>
              <a:buClr>
                <a:schemeClr val="dk1"/>
              </a:buClr>
              <a:buSzPts val="1600"/>
              <a:buNone/>
            </a:pPr>
            <a:r>
              <a:t/>
            </a:r>
            <a:endParaRPr sz="16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2"/>
          <p:cNvSpPr txBox="1"/>
          <p:nvPr>
            <p:ph idx="1" type="body"/>
          </p:nvPr>
        </p:nvSpPr>
        <p:spPr>
          <a:xfrm>
            <a:off x="0" y="1065213"/>
            <a:ext cx="9144000" cy="5792787"/>
          </a:xfrm>
          <a:prstGeom prst="rect">
            <a:avLst/>
          </a:prstGeom>
          <a:noFill/>
          <a:ln>
            <a:noFill/>
          </a:ln>
        </p:spPr>
        <p:txBody>
          <a:bodyPr anchorCtr="0" anchor="t" bIns="45700" lIns="91425" spcFirstLastPara="1" rIns="91425" wrap="square" tIns="45700">
            <a:normAutofit/>
          </a:bodyPr>
          <a:lstStyle/>
          <a:p>
            <a:pPr indent="22225" lvl="0" marL="342900" rtl="0" algn="l">
              <a:lnSpc>
                <a:spcPct val="90000"/>
              </a:lnSpc>
              <a:spcBef>
                <a:spcPts val="0"/>
              </a:spcBef>
              <a:spcAft>
                <a:spcPts val="0"/>
              </a:spcAft>
              <a:buClr>
                <a:srgbClr val="FFFFCC"/>
              </a:buClr>
              <a:buSzPts val="2200"/>
              <a:buFont typeface="Calibri"/>
              <a:buNone/>
            </a:pPr>
            <a:r>
              <a:rPr lang="sr-Cyrl-RS" sz="2200">
                <a:solidFill>
                  <a:srgbClr val="FFFFCC"/>
                </a:solidFill>
              </a:rPr>
              <a:t>	</a:t>
            </a:r>
            <a:r>
              <a:rPr lang="sr-Cyrl-RS" sz="2200"/>
              <a:t>За планирање правилне исхране већ 30 и више година година коришћена је </a:t>
            </a:r>
            <a:r>
              <a:rPr b="1" lang="sr-Cyrl-RS" sz="2200"/>
              <a:t>Пирамида СЗО</a:t>
            </a:r>
            <a:r>
              <a:rPr lang="sr-Cyrl-RS" sz="2200"/>
              <a:t>, (усклађену са европским препорукама).</a:t>
            </a:r>
            <a:endParaRPr/>
          </a:p>
          <a:p>
            <a:pPr indent="22225" lvl="0" marL="342900" rtl="0" algn="l">
              <a:lnSpc>
                <a:spcPct val="90000"/>
              </a:lnSpc>
              <a:spcBef>
                <a:spcPts val="440"/>
              </a:spcBef>
              <a:spcAft>
                <a:spcPts val="0"/>
              </a:spcAft>
              <a:buClr>
                <a:schemeClr val="dk1"/>
              </a:buClr>
              <a:buSzPts val="2200"/>
              <a:buFont typeface="Calibri"/>
              <a:buNone/>
            </a:pPr>
            <a:r>
              <a:rPr lang="sr-Cyrl-RS" sz="2200"/>
              <a:t>На њој је сликовито приказана пожељна структура дневних уноса појединих група намирница:</a:t>
            </a:r>
            <a:endParaRPr sz="2200"/>
          </a:p>
          <a:p>
            <a:pPr indent="-22225" lvl="0" marL="365125" rtl="0" algn="l">
              <a:lnSpc>
                <a:spcPct val="90000"/>
              </a:lnSpc>
              <a:spcBef>
                <a:spcPts val="440"/>
              </a:spcBef>
              <a:spcAft>
                <a:spcPts val="0"/>
              </a:spcAft>
              <a:buClr>
                <a:schemeClr val="dk1"/>
              </a:buClr>
              <a:buSzPts val="2200"/>
              <a:buChar char="•"/>
            </a:pPr>
            <a:r>
              <a:rPr lang="sr-Cyrl-RS" sz="2200"/>
              <a:t> основу чине житарице и производи од житарица из којих треба обезбедити </a:t>
            </a:r>
            <a:r>
              <a:rPr b="1" lang="sr-Cyrl-RS" sz="2200"/>
              <a:t>30-45%</a:t>
            </a:r>
            <a:r>
              <a:rPr lang="sr-Cyrl-RS" sz="2200"/>
              <a:t> дневно потребне енергије; </a:t>
            </a:r>
            <a:endParaRPr/>
          </a:p>
          <a:p>
            <a:pPr indent="-22225" lvl="0" marL="365125" rtl="0" algn="l">
              <a:lnSpc>
                <a:spcPct val="90000"/>
              </a:lnSpc>
              <a:spcBef>
                <a:spcPts val="440"/>
              </a:spcBef>
              <a:spcAft>
                <a:spcPts val="0"/>
              </a:spcAft>
              <a:buClr>
                <a:schemeClr val="dk1"/>
              </a:buClr>
              <a:buSzPts val="2200"/>
              <a:buChar char="•"/>
            </a:pPr>
            <a:r>
              <a:rPr lang="sr-Cyrl-RS" sz="2200"/>
              <a:t> из поврћа </a:t>
            </a:r>
            <a:r>
              <a:rPr b="1" lang="sr-Cyrl-RS" sz="2200"/>
              <a:t>15-25%</a:t>
            </a:r>
            <a:r>
              <a:rPr lang="sr-Cyrl-RS" sz="2200"/>
              <a:t>, из воћа </a:t>
            </a:r>
            <a:r>
              <a:rPr b="1" lang="sr-Cyrl-RS" sz="2200"/>
              <a:t>10-15%;</a:t>
            </a:r>
            <a:endParaRPr sz="2200"/>
          </a:p>
          <a:p>
            <a:pPr indent="-22225" lvl="0" marL="365125" rtl="0" algn="l">
              <a:lnSpc>
                <a:spcPct val="90000"/>
              </a:lnSpc>
              <a:spcBef>
                <a:spcPts val="440"/>
              </a:spcBef>
              <a:spcAft>
                <a:spcPts val="0"/>
              </a:spcAft>
              <a:buClr>
                <a:schemeClr val="dk1"/>
              </a:buClr>
              <a:buSzPts val="2200"/>
              <a:buChar char="•"/>
            </a:pPr>
            <a:r>
              <a:rPr lang="sr-Cyrl-RS" sz="2200"/>
              <a:t> из млека и млечних производа </a:t>
            </a:r>
            <a:r>
              <a:rPr b="1" lang="sr-Cyrl-RS" sz="2200"/>
              <a:t>10%;</a:t>
            </a:r>
            <a:endParaRPr sz="2200"/>
          </a:p>
          <a:p>
            <a:pPr indent="-22225" lvl="0" marL="365125" rtl="0" algn="l">
              <a:lnSpc>
                <a:spcPct val="90000"/>
              </a:lnSpc>
              <a:spcBef>
                <a:spcPts val="440"/>
              </a:spcBef>
              <a:spcAft>
                <a:spcPts val="0"/>
              </a:spcAft>
              <a:buClr>
                <a:schemeClr val="dk1"/>
              </a:buClr>
              <a:buSzPts val="2200"/>
              <a:buChar char="•"/>
            </a:pPr>
            <a:r>
              <a:rPr lang="sr-Cyrl-RS" sz="2200"/>
              <a:t> из групе месо, јаја, риба, легуминозе, језграсто воће и друге семенке </a:t>
            </a:r>
            <a:r>
              <a:rPr b="1" lang="sr-Cyrl-RS" sz="2200"/>
              <a:t>10%;</a:t>
            </a:r>
            <a:endParaRPr sz="2200"/>
          </a:p>
          <a:p>
            <a:pPr indent="-22225" lvl="0" marL="365125" rtl="0" algn="l">
              <a:lnSpc>
                <a:spcPct val="90000"/>
              </a:lnSpc>
              <a:spcBef>
                <a:spcPts val="440"/>
              </a:spcBef>
              <a:spcAft>
                <a:spcPts val="0"/>
              </a:spcAft>
              <a:buClr>
                <a:schemeClr val="dk1"/>
              </a:buClr>
              <a:buSzPts val="2200"/>
              <a:buChar char="•"/>
            </a:pPr>
            <a:r>
              <a:rPr lang="sr-Cyrl-RS" sz="2200"/>
              <a:t> а из видљивих масноћа, шећера и слаткиша </a:t>
            </a:r>
            <a:r>
              <a:rPr b="1" lang="sr-Cyrl-RS" sz="2200"/>
              <a:t>5%</a:t>
            </a:r>
            <a:r>
              <a:rPr lang="sr-Cyrl-RS" sz="2200"/>
              <a:t>.</a:t>
            </a:r>
            <a:endParaRPr sz="2200"/>
          </a:p>
          <a:p>
            <a:pPr indent="22225" lvl="0" marL="342900" rtl="0" algn="l">
              <a:spcBef>
                <a:spcPts val="440"/>
              </a:spcBef>
              <a:spcAft>
                <a:spcPts val="0"/>
              </a:spcAft>
              <a:buClr>
                <a:schemeClr val="dk1"/>
              </a:buClr>
              <a:buSzPts val="2200"/>
              <a:buFont typeface="Calibri"/>
              <a:buNone/>
            </a:pPr>
            <a:r>
              <a:rPr b="1" lang="sr-Cyrl-RS" sz="2200"/>
              <a:t>Пирамида Здраве Исхране -Harvard School of Public Health  од </a:t>
            </a:r>
            <a:r>
              <a:rPr lang="sr-Cyrl-RS" sz="2200"/>
              <a:t>2005. године.</a:t>
            </a:r>
            <a:endParaRPr sz="2200"/>
          </a:p>
          <a:p>
            <a:pPr indent="22225" lvl="0" marL="342900" rtl="0" algn="l">
              <a:spcBef>
                <a:spcPts val="440"/>
              </a:spcBef>
              <a:spcAft>
                <a:spcPts val="0"/>
              </a:spcAft>
              <a:buClr>
                <a:schemeClr val="dk1"/>
              </a:buClr>
              <a:buSzPts val="2200"/>
              <a:buFont typeface="Calibri"/>
              <a:buNone/>
            </a:pPr>
            <a:r>
              <a:rPr b="1" lang="sr-Cyrl-RS" sz="2200"/>
              <a:t>Данас су у употреби и једна и друга пирамида правилне исхране.</a:t>
            </a:r>
            <a:endParaRPr b="1" sz="2200"/>
          </a:p>
          <a:p>
            <a:pPr indent="117475" lvl="0" marL="365125" rtl="0" algn="l">
              <a:lnSpc>
                <a:spcPct val="90000"/>
              </a:lnSpc>
              <a:spcBef>
                <a:spcPts val="440"/>
              </a:spcBef>
              <a:spcAft>
                <a:spcPts val="0"/>
              </a:spcAft>
              <a:buClr>
                <a:schemeClr val="dk1"/>
              </a:buClr>
              <a:buSzPts val="2200"/>
              <a:buNone/>
            </a:pPr>
            <a:r>
              <a:t/>
            </a:r>
            <a:endParaRPr sz="2200"/>
          </a:p>
          <a:p>
            <a:pPr indent="117475" lvl="0" marL="365125" rtl="0" algn="l">
              <a:lnSpc>
                <a:spcPct val="90000"/>
              </a:lnSpc>
              <a:spcBef>
                <a:spcPts val="440"/>
              </a:spcBef>
              <a:spcAft>
                <a:spcPts val="0"/>
              </a:spcAft>
              <a:buClr>
                <a:schemeClr val="dk1"/>
              </a:buClr>
              <a:buSzPts val="2200"/>
              <a:buNone/>
            </a:pPr>
            <a:r>
              <a:t/>
            </a:r>
            <a:endParaRPr sz="22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Правилник </a:t>
            </a:r>
            <a:endParaRPr/>
          </a:p>
        </p:txBody>
      </p:sp>
      <p:sp>
        <p:nvSpPr>
          <p:cNvPr id="269" name="Google Shape;269;p2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rPr lang="sr-Cyrl-RS"/>
              <a:t>Дијететски суплементи</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br>
              <a:rPr lang="sr-Cyrl-RS" sz="2700" u="sng">
                <a:solidFill>
                  <a:schemeClr val="hlink"/>
                </a:solidFill>
                <a:hlinkClick r:id="rId3"/>
              </a:rPr>
            </a:br>
            <a:br>
              <a:rPr lang="sr-Cyrl-RS" sz="2700" u="sng">
                <a:solidFill>
                  <a:schemeClr val="hlink"/>
                </a:solidFill>
                <a:hlinkClick r:id="rId4"/>
              </a:rPr>
            </a:br>
            <a:br>
              <a:rPr lang="sr-Cyrl-RS" sz="2700" u="sng">
                <a:solidFill>
                  <a:schemeClr val="hlink"/>
                </a:solidFill>
                <a:hlinkClick r:id="rId5"/>
              </a:rPr>
            </a:br>
            <a:br>
              <a:rPr lang="sr-Cyrl-RS" sz="2700" u="sng">
                <a:solidFill>
                  <a:schemeClr val="hlink"/>
                </a:solidFill>
                <a:hlinkClick r:id="rId6"/>
              </a:rPr>
            </a:br>
            <a:br>
              <a:rPr lang="sr-Cyrl-RS" sz="2700" u="sng">
                <a:solidFill>
                  <a:schemeClr val="hlink"/>
                </a:solidFill>
                <a:hlinkClick r:id="rId7"/>
              </a:rPr>
            </a:br>
            <a:r>
              <a:rPr lang="sr-Cyrl-RS" sz="3100" u="sng">
                <a:solidFill>
                  <a:schemeClr val="hlink"/>
                </a:solidFill>
                <a:hlinkClick r:id="rId8"/>
              </a:rPr>
              <a:t>Правилник о здравственој исправности дијететских производа</a:t>
            </a:r>
            <a:br>
              <a:rPr lang="sr-Cyrl-RS" sz="3100"/>
            </a:br>
            <a:r>
              <a:rPr lang="sr-Cyrl-RS" sz="2700"/>
              <a:t>(„Sl. glasnik RS“, br. 45/2010, 27/2011, 50/2012, 21/2015) i 75/2015)</a:t>
            </a:r>
            <a:br>
              <a:rPr lang="sr-Cyrl-RS"/>
            </a:br>
            <a:br>
              <a:rPr lang="sr-Cyrl-RS"/>
            </a:br>
            <a:br>
              <a:rPr lang="sr-Cyrl-RS"/>
            </a:br>
            <a:endParaRPr/>
          </a:p>
        </p:txBody>
      </p:sp>
      <p:sp>
        <p:nvSpPr>
          <p:cNvPr id="275" name="Google Shape;275;p2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l">
              <a:spcBef>
                <a:spcPts val="0"/>
              </a:spcBef>
              <a:spcAft>
                <a:spcPts val="0"/>
              </a:spcAft>
              <a:buClr>
                <a:schemeClr val="dk1"/>
              </a:buClr>
              <a:buSzPct val="100000"/>
              <a:buChar char="•"/>
            </a:pPr>
            <a:r>
              <a:rPr lang="sr-Cyrl-RS"/>
              <a:t>дијететски производи су намирнице које се због посебног састава или посебног начина производње јасно разликују од намирница уобичајеног састава и које су погодне за посебно наведену нутритивну намену за коју се стављају у промет;</a:t>
            </a:r>
            <a:endParaRPr/>
          </a:p>
          <a:p>
            <a:pPr indent="-342900" lvl="0" marL="342900" rtl="0" algn="l">
              <a:spcBef>
                <a:spcPts val="496"/>
              </a:spcBef>
              <a:spcAft>
                <a:spcPts val="0"/>
              </a:spcAft>
              <a:buClr>
                <a:schemeClr val="dk1"/>
              </a:buClr>
              <a:buSzPct val="100000"/>
              <a:buChar char="•"/>
            </a:pPr>
            <a:r>
              <a:rPr lang="sr-Cyrl-RS"/>
              <a:t> додаци исхрани (дијететски суплементи) су намирнице које допуњују нормалну исхрану и представљају концентроване изворе витамина, минерала или других супстанци са хранљивим или физиолошким ефектом, појединачно или у комбинацији, а у промету су у дозираним облицима дизајниране да се узимају у одмереним појединачним количинама (капсуле, таблете, кесице прашка, ампуле течности, бочице за дозирање у капима и др.);</a:t>
            </a:r>
            <a:endParaRPr/>
          </a:p>
          <a:p>
            <a:pPr indent="-185420" lvl="0" marL="342900" rtl="0" algn="l">
              <a:spcBef>
                <a:spcPts val="496"/>
              </a:spcBef>
              <a:spcAft>
                <a:spcPts val="0"/>
              </a:spcAft>
              <a:buClr>
                <a:schemeClr val="dk1"/>
              </a:buClr>
              <a:buSzPct val="100000"/>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5"/>
          <p:cNvSpPr txBox="1"/>
          <p:nvPr>
            <p:ph idx="1" type="body"/>
          </p:nvPr>
        </p:nvSpPr>
        <p:spPr>
          <a:xfrm>
            <a:off x="457200" y="692696"/>
            <a:ext cx="8229600" cy="5904656"/>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l">
              <a:spcBef>
                <a:spcPts val="0"/>
              </a:spcBef>
              <a:spcAft>
                <a:spcPts val="0"/>
              </a:spcAft>
              <a:buClr>
                <a:schemeClr val="dk1"/>
              </a:buClr>
              <a:buSzPct val="100000"/>
              <a:buChar char="•"/>
            </a:pPr>
            <a:r>
              <a:rPr lang="sr-Cyrl-RS"/>
              <a:t>одојче је дете до навршених дванаест месеци старости;</a:t>
            </a:r>
            <a:endParaRPr/>
          </a:p>
          <a:p>
            <a:pPr indent="-342900" lvl="0" marL="342900" rtl="0" algn="l">
              <a:spcBef>
                <a:spcPts val="496"/>
              </a:spcBef>
              <a:spcAft>
                <a:spcPts val="0"/>
              </a:spcAft>
              <a:buClr>
                <a:schemeClr val="dk1"/>
              </a:buClr>
              <a:buSzPct val="100000"/>
              <a:buChar char="•"/>
            </a:pPr>
            <a:r>
              <a:rPr lang="sr-Cyrl-RS"/>
              <a:t> мало дете је дете од дванаест до навршених тридесет и шест месеци старости;</a:t>
            </a:r>
            <a:endParaRPr/>
          </a:p>
          <a:p>
            <a:pPr indent="-342900" lvl="0" marL="342900" rtl="0" algn="l">
              <a:spcBef>
                <a:spcPts val="496"/>
              </a:spcBef>
              <a:spcAft>
                <a:spcPts val="0"/>
              </a:spcAft>
              <a:buClr>
                <a:schemeClr val="dk1"/>
              </a:buClr>
              <a:buSzPct val="100000"/>
              <a:buChar char="•"/>
            </a:pPr>
            <a:r>
              <a:rPr lang="sr-Cyrl-RS"/>
              <a:t> производ уобичајеног састава је свака намирница изузев дијететских производа и додатака исхрани, чији су састав и здравствена исправност прописани посебним прописима о квалитету и здравственој исправности;</a:t>
            </a:r>
            <a:endParaRPr/>
          </a:p>
          <a:p>
            <a:pPr indent="-342900" lvl="0" marL="342900" rtl="0" algn="l">
              <a:spcBef>
                <a:spcPts val="496"/>
              </a:spcBef>
              <a:spcAft>
                <a:spcPts val="0"/>
              </a:spcAft>
              <a:buClr>
                <a:schemeClr val="dk1"/>
              </a:buClr>
              <a:buSzPct val="100000"/>
              <a:buChar char="•"/>
            </a:pPr>
            <a:r>
              <a:rPr lang="sr-Cyrl-RS"/>
              <a:t> хранљиви састојци су протеини, угљени хидрати, масти, влакна, витамини и минерали као и супстанце које припадају или су компоненте наведених категорија;</a:t>
            </a:r>
            <a:endParaRPr/>
          </a:p>
          <a:p>
            <a:pPr indent="-342900" lvl="0" marL="342900" rtl="0" algn="l">
              <a:spcBef>
                <a:spcPts val="496"/>
              </a:spcBef>
              <a:spcAft>
                <a:spcPts val="0"/>
              </a:spcAft>
              <a:buClr>
                <a:schemeClr val="dk1"/>
              </a:buClr>
              <a:buSzPct val="100000"/>
              <a:buChar char="•"/>
            </a:pPr>
            <a:r>
              <a:rPr lang="sr-Cyrl-RS"/>
              <a:t> друге супстанце са хранљивим или физиолошким ефектом су супстанце које по свом хемијском саставу не припадају протеинима, угљеним хидратима, мастима, влакнима, витаминима и минералима а имају хранљиви или физиолошки ефекат;</a:t>
            </a:r>
            <a:endParaRPr/>
          </a:p>
          <a:p>
            <a:pPr indent="-185420" lvl="0" marL="342900" rtl="0" algn="l">
              <a:spcBef>
                <a:spcPts val="496"/>
              </a:spcBef>
              <a:spcAft>
                <a:spcPts val="0"/>
              </a:spcAft>
              <a:buClr>
                <a:schemeClr val="dk1"/>
              </a:buClr>
              <a:buSzPct val="100000"/>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6"/>
          <p:cNvSpPr txBox="1"/>
          <p:nvPr>
            <p:ph idx="1" type="body"/>
          </p:nvPr>
        </p:nvSpPr>
        <p:spPr>
          <a:xfrm>
            <a:off x="457200" y="404664"/>
            <a:ext cx="8229600" cy="5721499"/>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sr-Cyrl-RS"/>
              <a:t> енергетска (калоријска) вредност је енергија коју у људском организму ослободи одређена количина хране, а израчунава се у складу са захтевима из овог правилника;</a:t>
            </a:r>
            <a:endParaRPr/>
          </a:p>
          <a:p>
            <a:pPr indent="-342900" lvl="0" marL="342900" rtl="0" algn="l">
              <a:spcBef>
                <a:spcPts val="592"/>
              </a:spcBef>
              <a:spcAft>
                <a:spcPts val="0"/>
              </a:spcAft>
              <a:buClr>
                <a:schemeClr val="dk1"/>
              </a:buClr>
              <a:buSzPct val="100000"/>
              <a:buChar char="•"/>
            </a:pPr>
            <a:r>
              <a:rPr lang="sr-Cyrl-RS"/>
              <a:t> нутритивно декларисање обухвата сваку информацију наведену у декларацији која се односи на енергетску вредност и садржај хранљивих састојака;</a:t>
            </a:r>
            <a:endParaRPr/>
          </a:p>
          <a:p>
            <a:pPr indent="-342900" lvl="0" marL="342900" rtl="0" algn="l">
              <a:spcBef>
                <a:spcPts val="592"/>
              </a:spcBef>
              <a:spcAft>
                <a:spcPts val="0"/>
              </a:spcAft>
              <a:buClr>
                <a:schemeClr val="dk1"/>
              </a:buClr>
              <a:buSzPct val="100000"/>
              <a:buChar char="•"/>
            </a:pPr>
            <a:r>
              <a:rPr lang="sr-Cyrl-RS"/>
              <a:t> изјава (тврдња) је било која порука или приказ на декларацији која није обавезна, укључујући сликовни, графички или симболички приказ којим се тврди, сугерише или наводи на мишљење да храна има посебна својства;</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7"/>
          <p:cNvSpPr txBox="1"/>
          <p:nvPr>
            <p:ph idx="1" type="body"/>
          </p:nvPr>
        </p:nvSpPr>
        <p:spPr>
          <a:xfrm>
            <a:off x="457200" y="548680"/>
            <a:ext cx="8229600" cy="557748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sr-Cyrl-RS"/>
              <a:t> нутритивна изјава (тврдња) је било која изјава којом се тврди, сугерише или наводи на мишљење да храна има посебна повољна хранљива својства због:</a:t>
            </a:r>
            <a:endParaRPr/>
          </a:p>
          <a:p>
            <a:pPr indent="0" lvl="0" marL="0" rtl="0" algn="l">
              <a:spcBef>
                <a:spcPts val="592"/>
              </a:spcBef>
              <a:spcAft>
                <a:spcPts val="0"/>
              </a:spcAft>
              <a:buClr>
                <a:schemeClr val="dk1"/>
              </a:buClr>
              <a:buSzPct val="100000"/>
              <a:buNone/>
            </a:pPr>
            <a:r>
              <a:rPr lang="sr-Cyrl-RS"/>
              <a:t> (1) енергетске вредности коју:</a:t>
            </a:r>
            <a:endParaRPr/>
          </a:p>
          <a:p>
            <a:pPr indent="0" lvl="0" marL="0" rtl="0" algn="l">
              <a:spcBef>
                <a:spcPts val="592"/>
              </a:spcBef>
              <a:spcAft>
                <a:spcPts val="0"/>
              </a:spcAft>
              <a:buClr>
                <a:schemeClr val="dk1"/>
              </a:buClr>
              <a:buSzPct val="100000"/>
              <a:buNone/>
            </a:pPr>
            <a:r>
              <a:rPr lang="sr-Cyrl-RS"/>
              <a:t>– обезбеђује,</a:t>
            </a:r>
            <a:endParaRPr/>
          </a:p>
          <a:p>
            <a:pPr indent="0" lvl="0" marL="0" rtl="0" algn="l">
              <a:spcBef>
                <a:spcPts val="592"/>
              </a:spcBef>
              <a:spcAft>
                <a:spcPts val="0"/>
              </a:spcAft>
              <a:buClr>
                <a:schemeClr val="dk1"/>
              </a:buClr>
              <a:buSzPct val="100000"/>
              <a:buNone/>
            </a:pPr>
            <a:r>
              <a:rPr lang="sr-Cyrl-RS"/>
              <a:t>– обезбеђује у смањеној или повећаној количини, или</a:t>
            </a:r>
            <a:endParaRPr/>
          </a:p>
          <a:p>
            <a:pPr indent="0" lvl="0" marL="0" rtl="0" algn="l">
              <a:spcBef>
                <a:spcPts val="592"/>
              </a:spcBef>
              <a:spcAft>
                <a:spcPts val="0"/>
              </a:spcAft>
              <a:buClr>
                <a:schemeClr val="dk1"/>
              </a:buClr>
              <a:buSzPct val="100000"/>
              <a:buNone/>
            </a:pPr>
            <a:r>
              <a:rPr lang="sr-Cyrl-RS"/>
              <a:t>(2) хранљивих састојака или других састојака коју:</a:t>
            </a:r>
            <a:endParaRPr/>
          </a:p>
          <a:p>
            <a:pPr indent="0" lvl="0" marL="0" rtl="0" algn="l">
              <a:spcBef>
                <a:spcPts val="592"/>
              </a:spcBef>
              <a:spcAft>
                <a:spcPts val="0"/>
              </a:spcAft>
              <a:buClr>
                <a:schemeClr val="dk1"/>
              </a:buClr>
              <a:buSzPct val="100000"/>
              <a:buNone/>
            </a:pPr>
            <a:r>
              <a:rPr lang="sr-Cyrl-RS"/>
              <a:t>– садржи,</a:t>
            </a:r>
            <a:endParaRPr/>
          </a:p>
          <a:p>
            <a:pPr indent="0" lvl="0" marL="0" rtl="0" algn="l">
              <a:spcBef>
                <a:spcPts val="592"/>
              </a:spcBef>
              <a:spcAft>
                <a:spcPts val="0"/>
              </a:spcAft>
              <a:buClr>
                <a:schemeClr val="dk1"/>
              </a:buClr>
              <a:buSzPct val="100000"/>
              <a:buNone/>
            </a:pPr>
            <a:r>
              <a:rPr lang="sr-Cyrl-RS"/>
              <a:t>– садржи у смањеној или повећаној количини, или не садржи;</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28"/>
          <p:cNvSpPr txBox="1"/>
          <p:nvPr>
            <p:ph idx="1" type="body"/>
          </p:nvPr>
        </p:nvSpPr>
        <p:spPr>
          <a:xfrm>
            <a:off x="457200" y="332656"/>
            <a:ext cx="8229600" cy="6525344"/>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l">
              <a:spcBef>
                <a:spcPts val="0"/>
              </a:spcBef>
              <a:spcAft>
                <a:spcPts val="0"/>
              </a:spcAft>
              <a:buClr>
                <a:schemeClr val="dk1"/>
              </a:buClr>
              <a:buSzPct val="100000"/>
              <a:buChar char="•"/>
            </a:pPr>
            <a:r>
              <a:rPr lang="sr-Cyrl-RS"/>
              <a:t> здравствена изјава је било која изјава којом се тврди, указује или сугерише да постоји веза између категорије намирница, одређене намирнице или једног од њених састојака и здравља;</a:t>
            </a:r>
            <a:endParaRPr/>
          </a:p>
          <a:p>
            <a:pPr indent="-342900" lvl="0" marL="342900" rtl="0" algn="l">
              <a:spcBef>
                <a:spcPts val="496"/>
              </a:spcBef>
              <a:spcAft>
                <a:spcPts val="0"/>
              </a:spcAft>
              <a:buClr>
                <a:schemeClr val="dk1"/>
              </a:buClr>
              <a:buSzPct val="100000"/>
              <a:buChar char="•"/>
            </a:pPr>
            <a:r>
              <a:rPr lang="sr-Cyrl-RS"/>
              <a:t> изјава о смањењу ризика од болести је било која здравствена изјава којом се тврди, указује или сугерише да конзумирање категорије намирница, одређене намирнице или једног од њених састојака значајно смањује утицај фактора ризика за развој болести код људи;</a:t>
            </a:r>
            <a:endParaRPr/>
          </a:p>
          <a:p>
            <a:pPr indent="-342900" lvl="0" marL="342900" rtl="0" algn="l">
              <a:spcBef>
                <a:spcPts val="496"/>
              </a:spcBef>
              <a:spcAft>
                <a:spcPts val="0"/>
              </a:spcAft>
              <a:buClr>
                <a:schemeClr val="dk1"/>
              </a:buClr>
              <a:buSzPct val="100000"/>
              <a:buChar char="•"/>
            </a:pPr>
            <a:r>
              <a:rPr lang="sr-Cyrl-RS"/>
              <a:t> протеини представљају садржај протеина израчунат коришћењем формуле: протеини = укупни азот по Кјелдахл-у x 6,25 (уколико није другачије предвиђено посебним одредбама овог правилника);</a:t>
            </a:r>
            <a:endParaRPr/>
          </a:p>
          <a:p>
            <a:pPr indent="-342900" lvl="0" marL="342900" rtl="0" algn="l">
              <a:spcBef>
                <a:spcPts val="496"/>
              </a:spcBef>
              <a:spcAft>
                <a:spcPts val="0"/>
              </a:spcAft>
              <a:buClr>
                <a:schemeClr val="dk1"/>
              </a:buClr>
              <a:buSzPct val="100000"/>
              <a:buChar char="•"/>
            </a:pPr>
            <a:r>
              <a:rPr lang="sr-Cyrl-RS"/>
              <a:t> хемијски индекс протеина представља најмањи количник између количине сваке есенцијелне амино киселине испитиваног протеина и количине сваке одговарајуће амино киселине у референтном протеину;</a:t>
            </a:r>
            <a:endParaRPr/>
          </a:p>
          <a:p>
            <a:pPr indent="-185420" lvl="0" marL="342900" rtl="0" algn="l">
              <a:spcBef>
                <a:spcPts val="496"/>
              </a:spcBef>
              <a:spcAft>
                <a:spcPts val="0"/>
              </a:spcAft>
              <a:buClr>
                <a:schemeClr val="dk1"/>
              </a:buClr>
              <a:buSzPct val="10000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9"/>
          <p:cNvSpPr txBox="1"/>
          <p:nvPr>
            <p:ph idx="1" type="body"/>
          </p:nvPr>
        </p:nvSpPr>
        <p:spPr>
          <a:xfrm>
            <a:off x="457200" y="188640"/>
            <a:ext cx="8229600" cy="593752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sr-Cyrl-RS"/>
              <a:t> угљени хидрати су сви угљени хидрати који се метаболишу у људском организму укључујући и полиоле;</a:t>
            </a:r>
            <a:endParaRPr/>
          </a:p>
          <a:p>
            <a:pPr indent="-342900" lvl="0" marL="342900" rtl="0" algn="l">
              <a:spcBef>
                <a:spcPts val="592"/>
              </a:spcBef>
              <a:spcAft>
                <a:spcPts val="0"/>
              </a:spcAft>
              <a:buClr>
                <a:schemeClr val="dk1"/>
              </a:buClr>
              <a:buSzPct val="100000"/>
              <a:buChar char="•"/>
            </a:pPr>
            <a:r>
              <a:rPr lang="sr-Cyrl-RS"/>
              <a:t> шећери су сви моносахариди и дисахариди, изузев полиола;</a:t>
            </a:r>
            <a:endParaRPr/>
          </a:p>
          <a:p>
            <a:pPr indent="-342900" lvl="0" marL="342900" rtl="0" algn="l">
              <a:spcBef>
                <a:spcPts val="592"/>
              </a:spcBef>
              <a:spcAft>
                <a:spcPts val="0"/>
              </a:spcAft>
              <a:buClr>
                <a:schemeClr val="dk1"/>
              </a:buClr>
              <a:buSzPct val="100000"/>
              <a:buChar char="•"/>
            </a:pPr>
            <a:r>
              <a:rPr lang="sr-Cyrl-RS"/>
              <a:t> масти су сви липиди укључујући фосфолипиде и стероле;</a:t>
            </a:r>
            <a:endParaRPr/>
          </a:p>
          <a:p>
            <a:pPr indent="-342900" lvl="0" marL="342900" rtl="0" algn="l">
              <a:spcBef>
                <a:spcPts val="592"/>
              </a:spcBef>
              <a:spcAft>
                <a:spcPts val="0"/>
              </a:spcAft>
              <a:buClr>
                <a:schemeClr val="dk1"/>
              </a:buClr>
              <a:buSzPct val="100000"/>
              <a:buChar char="•"/>
            </a:pPr>
            <a:r>
              <a:rPr lang="sr-Cyrl-RS"/>
              <a:t> засићене масне киселине су масне киселине без двоструких веза;</a:t>
            </a:r>
            <a:endParaRPr/>
          </a:p>
          <a:p>
            <a:pPr indent="-342900" lvl="0" marL="342900" rtl="0" algn="l">
              <a:spcBef>
                <a:spcPts val="592"/>
              </a:spcBef>
              <a:spcAft>
                <a:spcPts val="0"/>
              </a:spcAft>
              <a:buClr>
                <a:schemeClr val="dk1"/>
              </a:buClr>
              <a:buSzPct val="100000"/>
              <a:buChar char="•"/>
            </a:pPr>
            <a:r>
              <a:rPr lang="sr-Cyrl-RS"/>
              <a:t> мононезасићене масне киселине су масне киселине са једном цис-двоструком везом;</a:t>
            </a:r>
            <a:endParaRPr/>
          </a:p>
          <a:p>
            <a:pPr indent="-342900" lvl="0" marL="342900" rtl="0" algn="l">
              <a:spcBef>
                <a:spcPts val="592"/>
              </a:spcBef>
              <a:spcAft>
                <a:spcPts val="0"/>
              </a:spcAft>
              <a:buClr>
                <a:schemeClr val="dk1"/>
              </a:buClr>
              <a:buSzPct val="100000"/>
              <a:buChar char="•"/>
            </a:pPr>
            <a:r>
              <a:rPr lang="sr-Cyrl-RS"/>
              <a:t> полинезасићене масне киселине су масне киселине са цис-, цис-двоструким везама између којих се налази метиленска група;</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Материје </a:t>
            </a:r>
            <a:endParaRPr/>
          </a:p>
        </p:txBody>
      </p:sp>
      <p:sp>
        <p:nvSpPr>
          <p:cNvPr id="110" name="Google Shape;110;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Хранљиве материје</a:t>
            </a:r>
            <a:endParaRPr/>
          </a:p>
          <a:p>
            <a:pPr indent="-342900" lvl="0" marL="342900" rtl="0" algn="l">
              <a:spcBef>
                <a:spcPts val="640"/>
              </a:spcBef>
              <a:spcAft>
                <a:spcPts val="0"/>
              </a:spcAft>
              <a:buClr>
                <a:schemeClr val="dk1"/>
              </a:buClr>
              <a:buSzPts val="3200"/>
              <a:buChar char="•"/>
            </a:pPr>
            <a:r>
              <a:rPr lang="sr-Cyrl-RS"/>
              <a:t>Градивне материје</a:t>
            </a:r>
            <a:endParaRPr/>
          </a:p>
          <a:p>
            <a:pPr indent="-342900" lvl="0" marL="342900" rtl="0" algn="l">
              <a:spcBef>
                <a:spcPts val="640"/>
              </a:spcBef>
              <a:spcAft>
                <a:spcPts val="0"/>
              </a:spcAft>
              <a:buClr>
                <a:schemeClr val="dk1"/>
              </a:buClr>
              <a:buSzPts val="3200"/>
              <a:buChar char="•"/>
            </a:pPr>
            <a:r>
              <a:rPr lang="sr-Cyrl-RS"/>
              <a:t>Енергетске материје</a:t>
            </a:r>
            <a:endParaRPr/>
          </a:p>
          <a:p>
            <a:pPr indent="-342900" lvl="0" marL="342900" rtl="0" algn="l">
              <a:spcBef>
                <a:spcPts val="640"/>
              </a:spcBef>
              <a:spcAft>
                <a:spcPts val="0"/>
              </a:spcAft>
              <a:buClr>
                <a:schemeClr val="dk1"/>
              </a:buClr>
              <a:buSzPts val="3200"/>
              <a:buChar char="•"/>
            </a:pPr>
            <a:r>
              <a:rPr lang="sr-Cyrl-RS"/>
              <a:t>Заштитне материје</a:t>
            </a:r>
            <a:endParaRPr/>
          </a:p>
          <a:p>
            <a:pPr indent="0" lvl="0" marL="0" rtl="0" algn="l">
              <a:spcBef>
                <a:spcPts val="640"/>
              </a:spcBef>
              <a:spcAft>
                <a:spcPts val="0"/>
              </a:spcAft>
              <a:buClr>
                <a:schemeClr val="dk1"/>
              </a:buClr>
              <a:buSzPts val="3200"/>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30"/>
          <p:cNvSpPr txBox="1"/>
          <p:nvPr>
            <p:ph idx="1" type="body"/>
          </p:nvPr>
        </p:nvSpPr>
        <p:spPr>
          <a:xfrm>
            <a:off x="457200" y="260648"/>
            <a:ext cx="8229600" cy="6048672"/>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sr-Cyrl-RS"/>
              <a:t> влакна су полимери угљених хидрата са три или више мономерних јединица који се не дигестирају нити апсорбују у танком цреву човека, а спадају у следеће категорије:</a:t>
            </a:r>
            <a:endParaRPr/>
          </a:p>
          <a:p>
            <a:pPr indent="0" lvl="0" marL="0" rtl="0" algn="l">
              <a:spcBef>
                <a:spcPts val="592"/>
              </a:spcBef>
              <a:spcAft>
                <a:spcPts val="0"/>
              </a:spcAft>
              <a:buClr>
                <a:schemeClr val="dk1"/>
              </a:buClr>
              <a:buSzPct val="100000"/>
              <a:buNone/>
            </a:pPr>
            <a:r>
              <a:rPr lang="sr-Cyrl-RS"/>
              <a:t>а) јестиви полимери угљених хидрата природно присутни у намирницама које се конзумирају;</a:t>
            </a:r>
            <a:endParaRPr/>
          </a:p>
          <a:p>
            <a:pPr indent="0" lvl="0" marL="0" rtl="0" algn="l">
              <a:spcBef>
                <a:spcPts val="592"/>
              </a:spcBef>
              <a:spcAft>
                <a:spcPts val="0"/>
              </a:spcAft>
              <a:buClr>
                <a:schemeClr val="dk1"/>
              </a:buClr>
              <a:buSzPct val="100000"/>
              <a:buNone/>
            </a:pPr>
            <a:r>
              <a:rPr lang="sr-Cyrl-RS"/>
              <a:t>б) јестиви полимери угљених хидрата добијени из сирових намирница физичким, ензимским или хемијским поступцима, а који имају повољан физиолошки ефекат потврђен општеприхваћеним научним доказима;</a:t>
            </a:r>
            <a:endParaRPr/>
          </a:p>
          <a:p>
            <a:pPr indent="0" lvl="0" marL="0" rtl="0" algn="l">
              <a:spcBef>
                <a:spcPts val="592"/>
              </a:spcBef>
              <a:spcAft>
                <a:spcPts val="0"/>
              </a:spcAft>
              <a:buClr>
                <a:schemeClr val="dk1"/>
              </a:buClr>
              <a:buSzPct val="100000"/>
              <a:buNone/>
            </a:pPr>
            <a:r>
              <a:rPr lang="sr-Cyrl-RS"/>
              <a:t>в) јестиви синтетски полимери угљених хидрата који имају повољан физиолошки ефекат потврђен општеприхваћеним научним доказима.</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1"/>
          <p:cNvSpPr txBox="1"/>
          <p:nvPr>
            <p:ph idx="1" type="body"/>
          </p:nvPr>
        </p:nvSpPr>
        <p:spPr>
          <a:xfrm>
            <a:off x="457200" y="332656"/>
            <a:ext cx="8229600" cy="5793507"/>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sr-Cyrl-RS"/>
              <a:t> просечна количина хранљивог састојка је вредност која најбоље репрезентује количину хранљивог састојка коју дата намирница садржи и одражава дозвољене разлике због сезонске варијабилности, серије узорка који се испитује и других фактора који могу да проузрокују да стварна вредност варира, а у складу са прописима и стандардима који се односе на: означавање, мерење и границе одступања од декларисане количине;</a:t>
            </a:r>
            <a:endParaRPr/>
          </a:p>
          <a:p>
            <a:pPr indent="-342900" lvl="0" marL="342900" rtl="0" algn="l">
              <a:spcBef>
                <a:spcPts val="592"/>
              </a:spcBef>
              <a:spcAft>
                <a:spcPts val="0"/>
              </a:spcAft>
              <a:buClr>
                <a:schemeClr val="dk1"/>
              </a:buClr>
              <a:buSzPct val="100000"/>
              <a:buChar char="•"/>
            </a:pPr>
            <a:r>
              <a:rPr lang="sr-Cyrl-RS"/>
              <a:t> резидуа пестицида означава остатак средства за заштиту биља, укључујући и метаболите и производе који настају његовом деградацијом или реакцијом у намирници;</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sr-Cyrl-RS"/>
              <a:t>Члан 3</a:t>
            </a:r>
            <a:br>
              <a:rPr lang="sr-Cyrl-RS"/>
            </a:br>
            <a:endParaRPr/>
          </a:p>
        </p:txBody>
      </p:sp>
      <p:sp>
        <p:nvSpPr>
          <p:cNvPr id="316" name="Google Shape;316;p3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spcBef>
                <a:spcPts val="0"/>
              </a:spcBef>
              <a:spcAft>
                <a:spcPts val="0"/>
              </a:spcAft>
              <a:buClr>
                <a:schemeClr val="dk1"/>
              </a:buClr>
              <a:buSzPct val="100000"/>
              <a:buChar char="•"/>
            </a:pPr>
            <a:r>
              <a:rPr lang="sr-Cyrl-RS"/>
              <a:t>Дијететски производи намењени су да задовоље посебне нутритивне захтеве и то:</a:t>
            </a:r>
            <a:endParaRPr/>
          </a:p>
          <a:p>
            <a:pPr indent="0" lvl="0" marL="0" rtl="0" algn="l">
              <a:spcBef>
                <a:spcPts val="592"/>
              </a:spcBef>
              <a:spcAft>
                <a:spcPts val="0"/>
              </a:spcAft>
              <a:buClr>
                <a:schemeClr val="dk1"/>
              </a:buClr>
              <a:buSzPct val="100000"/>
              <a:buNone/>
            </a:pPr>
            <a:r>
              <a:rPr lang="sr-Cyrl-RS"/>
              <a:t>1) здраве одојчади и мале деце;</a:t>
            </a:r>
            <a:endParaRPr/>
          </a:p>
          <a:p>
            <a:pPr indent="0" lvl="0" marL="0" rtl="0" algn="l">
              <a:spcBef>
                <a:spcPts val="592"/>
              </a:spcBef>
              <a:spcAft>
                <a:spcPts val="0"/>
              </a:spcAft>
              <a:buClr>
                <a:schemeClr val="dk1"/>
              </a:buClr>
              <a:buSzPct val="100000"/>
              <a:buNone/>
            </a:pPr>
            <a:r>
              <a:rPr lang="sr-Cyrl-RS"/>
              <a:t>2) одређене категорије особа код којих је поремећен процес пробаве или метаболизма;</a:t>
            </a:r>
            <a:endParaRPr/>
          </a:p>
          <a:p>
            <a:pPr indent="0" lvl="0" marL="0" rtl="0" algn="l">
              <a:spcBef>
                <a:spcPts val="592"/>
              </a:spcBef>
              <a:spcAft>
                <a:spcPts val="0"/>
              </a:spcAft>
              <a:buClr>
                <a:schemeClr val="dk1"/>
              </a:buClr>
              <a:buSzPct val="100000"/>
              <a:buNone/>
            </a:pPr>
            <a:r>
              <a:rPr lang="sr-Cyrl-RS"/>
              <a:t>3) одређене категорије особа које се налазе у посебним физиолошким стањима и код којих је потребно постићи посебно деловање контролисаним уносом одређених састојака хране;</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3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200"/>
              <a:buFont typeface="Calibri"/>
              <a:buNone/>
            </a:pPr>
            <a:r>
              <a:rPr lang="sr-Cyrl-RS" sz="3200"/>
              <a:t>Дијететски производи зависно од састава и намене, стављају се у промет као:</a:t>
            </a:r>
            <a:br>
              <a:rPr lang="sr-Cyrl-RS" sz="3200"/>
            </a:br>
            <a:endParaRPr sz="3200"/>
          </a:p>
        </p:txBody>
      </p:sp>
      <p:sp>
        <p:nvSpPr>
          <p:cNvPr id="322" name="Google Shape;322;p3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sr-Cyrl-RS"/>
              <a:t>1) формуле за одојчад;</a:t>
            </a:r>
            <a:endParaRPr/>
          </a:p>
          <a:p>
            <a:pPr indent="0" lvl="0" marL="0" rtl="0" algn="l">
              <a:spcBef>
                <a:spcPts val="640"/>
              </a:spcBef>
              <a:spcAft>
                <a:spcPts val="0"/>
              </a:spcAft>
              <a:buClr>
                <a:schemeClr val="dk1"/>
              </a:buClr>
              <a:buSzPts val="3200"/>
              <a:buNone/>
            </a:pPr>
            <a:r>
              <a:rPr lang="sr-Cyrl-RS"/>
              <a:t>2) храна за одојчад и малу децу;</a:t>
            </a:r>
            <a:endParaRPr/>
          </a:p>
          <a:p>
            <a:pPr indent="0" lvl="0" marL="0" rtl="0" algn="l">
              <a:spcBef>
                <a:spcPts val="640"/>
              </a:spcBef>
              <a:spcAft>
                <a:spcPts val="0"/>
              </a:spcAft>
              <a:buClr>
                <a:schemeClr val="dk1"/>
              </a:buClr>
              <a:buSzPts val="3200"/>
              <a:buNone/>
            </a:pPr>
            <a:r>
              <a:rPr lang="sr-Cyrl-RS"/>
              <a:t>3) храна за особе на дијети за мршављење;</a:t>
            </a:r>
            <a:endParaRPr/>
          </a:p>
          <a:p>
            <a:pPr indent="0" lvl="0" marL="0" rtl="0" algn="l">
              <a:spcBef>
                <a:spcPts val="640"/>
              </a:spcBef>
              <a:spcAft>
                <a:spcPts val="0"/>
              </a:spcAft>
              <a:buClr>
                <a:schemeClr val="dk1"/>
              </a:buClr>
              <a:buSzPts val="3200"/>
              <a:buNone/>
            </a:pPr>
            <a:r>
              <a:rPr lang="sr-Cyrl-RS"/>
              <a:t>4) храна за посебне медицинске намене;</a:t>
            </a:r>
            <a:endParaRPr/>
          </a:p>
          <a:p>
            <a:pPr indent="0" lvl="0" marL="0" rtl="0" algn="l">
              <a:spcBef>
                <a:spcPts val="640"/>
              </a:spcBef>
              <a:spcAft>
                <a:spcPts val="0"/>
              </a:spcAft>
              <a:buClr>
                <a:schemeClr val="dk1"/>
              </a:buClr>
              <a:buSzPts val="3200"/>
              <a:buNone/>
            </a:pPr>
            <a:r>
              <a:rPr lang="sr-Cyrl-RS"/>
              <a:t>5) храна за особе интолерантне на глутен;</a:t>
            </a:r>
            <a:endParaRPr/>
          </a:p>
          <a:p>
            <a:pPr indent="0" lvl="0" marL="0" rtl="0" algn="l">
              <a:spcBef>
                <a:spcPts val="640"/>
              </a:spcBef>
              <a:spcAft>
                <a:spcPts val="0"/>
              </a:spcAft>
              <a:buClr>
                <a:schemeClr val="dk1"/>
              </a:buClr>
              <a:buSzPts val="3200"/>
              <a:buNone/>
            </a:pPr>
            <a:r>
              <a:rPr lang="sr-Cyrl-RS"/>
              <a:t>6) замене за со за људску исхрану, и</a:t>
            </a:r>
            <a:endParaRPr/>
          </a:p>
          <a:p>
            <a:pPr indent="0" lvl="0" marL="0" rtl="0" algn="l">
              <a:spcBef>
                <a:spcPts val="640"/>
              </a:spcBef>
              <a:spcAft>
                <a:spcPts val="0"/>
              </a:spcAft>
              <a:buClr>
                <a:schemeClr val="dk1"/>
              </a:buClr>
              <a:buSzPts val="3200"/>
              <a:buNone/>
            </a:pPr>
            <a:r>
              <a:rPr lang="sr-Cyrl-RS"/>
              <a:t>7) додаци исхрани (дијететски суплементи).</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3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Дијететски производи се стављају у промет само као упаковани производи.</a:t>
            </a:r>
            <a:endParaRPr/>
          </a:p>
          <a:p>
            <a:pPr indent="-342900" lvl="0" marL="342900" rtl="0" algn="l">
              <a:spcBef>
                <a:spcPts val="640"/>
              </a:spcBef>
              <a:spcAft>
                <a:spcPts val="0"/>
              </a:spcAft>
              <a:buClr>
                <a:schemeClr val="dk1"/>
              </a:buClr>
              <a:buSzPts val="3200"/>
              <a:buChar char="•"/>
            </a:pPr>
            <a:r>
              <a:rPr lang="sr-Cyrl-RS"/>
              <a:t>На сваком паковању дијететског производа мора бити наведена ознака „дијететски производ“, а за додатке исхрани из става 2. тачке 7) овог члана мора бити наведена ознака „додатак исхрани“.</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35"/>
          <p:cNvSpPr txBox="1"/>
          <p:nvPr>
            <p:ph idx="1" type="body"/>
          </p:nvPr>
        </p:nvSpPr>
        <p:spPr>
          <a:xfrm>
            <a:off x="457200" y="332656"/>
            <a:ext cx="8229600" cy="5793507"/>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Декларацијом, презентацијом и рекламирањем дијететских производа не могу се приписивати својства превенције, третирања и лечења болести, или се позивати на таква својства.</a:t>
            </a:r>
            <a:endParaRPr/>
          </a:p>
          <a:p>
            <a:pPr indent="-342900" lvl="0" marL="342900" rtl="0" algn="l">
              <a:spcBef>
                <a:spcPts val="640"/>
              </a:spcBef>
              <a:spcAft>
                <a:spcPts val="0"/>
              </a:spcAft>
              <a:buClr>
                <a:schemeClr val="dk1"/>
              </a:buClr>
              <a:buSzPts val="3200"/>
              <a:buChar char="•"/>
            </a:pPr>
            <a:r>
              <a:rPr lang="sr-Cyrl-RS"/>
              <a:t>Дијететски производи морају да имају истакнуту нутритивну декларацију у складу са захтевима прописа о декларисању и означавању упакованих намирница, осим ако овим правилником није другачије прописано.</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36"/>
          <p:cNvSpPr txBox="1"/>
          <p:nvPr>
            <p:ph idx="1" type="body"/>
          </p:nvPr>
        </p:nvSpPr>
        <p:spPr>
          <a:xfrm>
            <a:off x="457200" y="188640"/>
            <a:ext cx="8229600" cy="612068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Clr>
                <a:schemeClr val="dk1"/>
              </a:buClr>
              <a:buSzPct val="100000"/>
              <a:buNone/>
            </a:pPr>
            <a:r>
              <a:rPr lang="sr-Cyrl-RS"/>
              <a:t>Здравствене изјаве не могу да:</a:t>
            </a:r>
            <a:endParaRPr/>
          </a:p>
          <a:p>
            <a:pPr indent="0" lvl="0" marL="0" rtl="0" algn="l">
              <a:spcBef>
                <a:spcPts val="592"/>
              </a:spcBef>
              <a:spcAft>
                <a:spcPts val="0"/>
              </a:spcAft>
              <a:buClr>
                <a:schemeClr val="dk1"/>
              </a:buClr>
              <a:buSzPct val="100000"/>
              <a:buNone/>
            </a:pPr>
            <a:r>
              <a:rPr lang="sr-Cyrl-RS"/>
              <a:t>1) буду неистините, нејасне, двосмислене или да доводе у заблуду;</a:t>
            </a:r>
            <a:endParaRPr/>
          </a:p>
          <a:p>
            <a:pPr indent="0" lvl="0" marL="0" rtl="0" algn="l">
              <a:spcBef>
                <a:spcPts val="592"/>
              </a:spcBef>
              <a:spcAft>
                <a:spcPts val="0"/>
              </a:spcAft>
              <a:buClr>
                <a:schemeClr val="dk1"/>
              </a:buClr>
              <a:buSzPct val="100000"/>
              <a:buNone/>
            </a:pPr>
            <a:r>
              <a:rPr lang="sr-Cyrl-RS"/>
              <a:t>2) доведу до повећања сумње у безбедност и нутритивну адекватност других намирница;</a:t>
            </a:r>
            <a:endParaRPr/>
          </a:p>
          <a:p>
            <a:pPr indent="0" lvl="0" marL="0" rtl="0" algn="l">
              <a:spcBef>
                <a:spcPts val="592"/>
              </a:spcBef>
              <a:spcAft>
                <a:spcPts val="0"/>
              </a:spcAft>
              <a:buClr>
                <a:schemeClr val="dk1"/>
              </a:buClr>
              <a:buSzPct val="100000"/>
              <a:buNone/>
            </a:pPr>
            <a:r>
              <a:rPr lang="sr-Cyrl-RS"/>
              <a:t>3) подстичу или одобравају неумерено конзумирање хране;</a:t>
            </a:r>
            <a:endParaRPr/>
          </a:p>
          <a:p>
            <a:pPr indent="0" lvl="0" marL="0" rtl="0" algn="l">
              <a:spcBef>
                <a:spcPts val="592"/>
              </a:spcBef>
              <a:spcAft>
                <a:spcPts val="0"/>
              </a:spcAft>
              <a:buClr>
                <a:schemeClr val="dk1"/>
              </a:buClr>
              <a:buSzPct val="100000"/>
              <a:buNone/>
            </a:pPr>
            <a:r>
              <a:rPr lang="sr-Cyrl-RS"/>
              <a:t>4) тврде, сугеришу или стављају до знања да уравнотежена и разноврсна исхрана не може да обезбеди одговарајуће количине хранљивих састојака;</a:t>
            </a:r>
            <a:endParaRPr/>
          </a:p>
          <a:p>
            <a:pPr indent="0" lvl="0" marL="0" rtl="0" algn="l">
              <a:spcBef>
                <a:spcPts val="592"/>
              </a:spcBef>
              <a:spcAft>
                <a:spcPts val="0"/>
              </a:spcAft>
              <a:buClr>
                <a:schemeClr val="dk1"/>
              </a:buClr>
              <a:buSzPct val="100000"/>
              <a:buNone/>
            </a:pPr>
            <a:r>
              <a:rPr lang="sr-Cyrl-RS"/>
              <a:t>5) указују на промене у телесним функцијама које могу да повећају или развију страх код потрошача, било у текстуалном облику, сликом, графичким или симболичким представљањем.</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200"/>
              <a:buFont typeface="Calibri"/>
              <a:buNone/>
            </a:pPr>
            <a:r>
              <a:rPr lang="sr-Cyrl-RS" sz="3200"/>
              <a:t>Здравствене изјаве могу да се користе само под следећим условима:</a:t>
            </a:r>
            <a:br>
              <a:rPr lang="sr-Cyrl-RS" sz="3200"/>
            </a:br>
            <a:endParaRPr sz="3200"/>
          </a:p>
        </p:txBody>
      </p:sp>
      <p:sp>
        <p:nvSpPr>
          <p:cNvPr id="343" name="Google Shape;343;p37"/>
          <p:cNvSpPr txBox="1"/>
          <p:nvPr>
            <p:ph idx="1" type="body"/>
          </p:nvPr>
        </p:nvSpPr>
        <p:spPr>
          <a:xfrm>
            <a:off x="457200" y="1600200"/>
            <a:ext cx="8229600" cy="5141168"/>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spcBef>
                <a:spcPts val="0"/>
              </a:spcBef>
              <a:spcAft>
                <a:spcPts val="0"/>
              </a:spcAft>
              <a:buClr>
                <a:schemeClr val="dk1"/>
              </a:buClr>
              <a:buSzPct val="100000"/>
              <a:buNone/>
            </a:pPr>
            <a:r>
              <a:rPr lang="sr-Cyrl-RS"/>
              <a:t>1) да присуство, одсуство или смањен садржај одређеног хранљивог састојка или друге супстанце на коју се изјава односи има повољан физиолошки ефекат установљен на основу општеприхваћених научних доказа;</a:t>
            </a:r>
            <a:endParaRPr/>
          </a:p>
          <a:p>
            <a:pPr indent="0" lvl="0" marL="0" rtl="0" algn="l">
              <a:spcBef>
                <a:spcPts val="400"/>
              </a:spcBef>
              <a:spcAft>
                <a:spcPts val="0"/>
              </a:spcAft>
              <a:buClr>
                <a:schemeClr val="dk1"/>
              </a:buClr>
              <a:buSzPct val="100000"/>
              <a:buNone/>
            </a:pPr>
            <a:r>
              <a:rPr lang="sr-Cyrl-RS"/>
              <a:t>2) да је хранљиви састојак или друга супстанца на коју се изјава односи:</a:t>
            </a:r>
            <a:endParaRPr/>
          </a:p>
          <a:p>
            <a:pPr indent="0" lvl="0" marL="0" rtl="0" algn="l">
              <a:spcBef>
                <a:spcPts val="400"/>
              </a:spcBef>
              <a:spcAft>
                <a:spcPts val="0"/>
              </a:spcAft>
              <a:buClr>
                <a:schemeClr val="dk1"/>
              </a:buClr>
              <a:buSzPct val="100000"/>
              <a:buNone/>
            </a:pPr>
            <a:r>
              <a:rPr lang="sr-Cyrl-RS"/>
              <a:t>(1) присутан у финалном производу у количини која ће да произведе наведени физиолошки ефекат установљен општеприхваћеним научним доказима.</a:t>
            </a:r>
            <a:endParaRPr/>
          </a:p>
          <a:p>
            <a:pPr indent="0" lvl="0" marL="0" rtl="0" algn="l">
              <a:spcBef>
                <a:spcPts val="400"/>
              </a:spcBef>
              <a:spcAft>
                <a:spcPts val="0"/>
              </a:spcAft>
              <a:buClr>
                <a:schemeClr val="dk1"/>
              </a:buClr>
              <a:buSzPct val="100000"/>
              <a:buNone/>
            </a:pPr>
            <a:r>
              <a:rPr lang="sr-Cyrl-RS"/>
              <a:t>(2) није присутан или је његово количина смањена у односу на количину која може да произведе наведени физиолошки ефекат установљен општеприхваћеним научним доказима.</a:t>
            </a:r>
            <a:endParaRPr/>
          </a:p>
          <a:p>
            <a:pPr indent="0" lvl="0" marL="0" rtl="0" algn="l">
              <a:spcBef>
                <a:spcPts val="400"/>
              </a:spcBef>
              <a:spcAft>
                <a:spcPts val="0"/>
              </a:spcAft>
              <a:buClr>
                <a:schemeClr val="dk1"/>
              </a:buClr>
              <a:buSzPct val="100000"/>
              <a:buNone/>
            </a:pPr>
            <a:r>
              <a:rPr lang="sr-Cyrl-RS"/>
              <a:t>3) да хранљиви састојак или друга супстанца на коју се изјава односи буде у облику који је искористљив у људском организму, када је то применљиво;</a:t>
            </a:r>
            <a:endParaRPr/>
          </a:p>
          <a:p>
            <a:pPr indent="0" lvl="0" marL="0" rtl="0" algn="l">
              <a:spcBef>
                <a:spcPts val="400"/>
              </a:spcBef>
              <a:spcAft>
                <a:spcPts val="0"/>
              </a:spcAft>
              <a:buClr>
                <a:schemeClr val="dk1"/>
              </a:buClr>
              <a:buSzPct val="100000"/>
              <a:buNone/>
            </a:pPr>
            <a:r>
              <a:rPr lang="sr-Cyrl-RS"/>
              <a:t>4) да количина производа за коју се разумно очекује да буде конзумирана обезбеђује потребну количину хранљивог састојка или друге супстанце на коју се изјава односи да произведе физиолошки ефекат установљен на основу општеприхваћених научних доказа;</a:t>
            </a:r>
            <a:endParaRPr/>
          </a:p>
          <a:p>
            <a:pPr indent="0" lvl="0" marL="0" rtl="0" algn="l">
              <a:spcBef>
                <a:spcPts val="400"/>
              </a:spcBef>
              <a:spcAft>
                <a:spcPts val="0"/>
              </a:spcAft>
              <a:buClr>
                <a:schemeClr val="dk1"/>
              </a:buClr>
              <a:buSzPct val="100000"/>
              <a:buNone/>
            </a:pPr>
            <a:r>
              <a:rPr lang="sr-Cyrl-RS"/>
              <a:t>5) да одговара и другим условима из овог правилника.</a:t>
            </a:r>
            <a:endParaRPr/>
          </a:p>
          <a:p>
            <a:pPr indent="-215900" lvl="0" marL="342900" rtl="0" algn="l">
              <a:spcBef>
                <a:spcPts val="400"/>
              </a:spcBef>
              <a:spcAft>
                <a:spcPts val="0"/>
              </a:spcAft>
              <a:buClr>
                <a:schemeClr val="dk1"/>
              </a:buClr>
              <a:buSzPct val="100000"/>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3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Здравствена изјава може да се користи само уколико су повољни ефекти наведени у изјави изражени тако да буду разумљиви за потрошача.</a:t>
            </a:r>
            <a:endParaRPr/>
          </a:p>
          <a:p>
            <a:pPr indent="-342900" lvl="0" marL="342900" rtl="0" algn="l">
              <a:spcBef>
                <a:spcPts val="640"/>
              </a:spcBef>
              <a:spcAft>
                <a:spcPts val="0"/>
              </a:spcAft>
              <a:buClr>
                <a:schemeClr val="dk1"/>
              </a:buClr>
              <a:buSzPts val="3200"/>
              <a:buChar char="•"/>
            </a:pPr>
            <a:r>
              <a:rPr lang="sr-Cyrl-RS"/>
              <a:t>Здравствена изјава мора да се односи на дијететски производ у облику у коме се конзумира у складу са упутством произвођача.</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2800"/>
              <a:buFont typeface="Calibri"/>
              <a:buNone/>
            </a:pPr>
            <a:r>
              <a:rPr b="1" lang="sr-Cyrl-RS" sz="2800"/>
              <a:t>Здравствена изјаве може да се користи само уколико декларација, презентација или реклама садржи и следеће информације:</a:t>
            </a:r>
            <a:endParaRPr/>
          </a:p>
        </p:txBody>
      </p:sp>
      <p:sp>
        <p:nvSpPr>
          <p:cNvPr id="354" name="Google Shape;354;p3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Clr>
                <a:schemeClr val="dk1"/>
              </a:buClr>
              <a:buSzPct val="100000"/>
              <a:buNone/>
            </a:pPr>
            <a:r>
              <a:rPr lang="sr-Cyrl-RS"/>
              <a:t>1) исказ који указује на значај разноврсне и уравнотежене исхране и здравог начина живота;</a:t>
            </a:r>
            <a:endParaRPr/>
          </a:p>
          <a:p>
            <a:pPr indent="0" lvl="0" marL="0" rtl="0" algn="l">
              <a:spcBef>
                <a:spcPts val="592"/>
              </a:spcBef>
              <a:spcAft>
                <a:spcPts val="0"/>
              </a:spcAft>
              <a:buClr>
                <a:schemeClr val="dk1"/>
              </a:buClr>
              <a:buSzPct val="100000"/>
              <a:buNone/>
            </a:pPr>
            <a:r>
              <a:rPr lang="sr-Cyrl-RS"/>
              <a:t>2) количину дијететског производа и додатка исхрани и начин конзумирања потребан да се обезбеди наведени повољан ефекат;</a:t>
            </a:r>
            <a:endParaRPr/>
          </a:p>
          <a:p>
            <a:pPr indent="0" lvl="0" marL="0" rtl="0" algn="l">
              <a:spcBef>
                <a:spcPts val="592"/>
              </a:spcBef>
              <a:spcAft>
                <a:spcPts val="0"/>
              </a:spcAft>
              <a:buClr>
                <a:schemeClr val="dk1"/>
              </a:buClr>
              <a:buSzPct val="100000"/>
              <a:buNone/>
            </a:pPr>
            <a:r>
              <a:rPr lang="sr-Cyrl-RS"/>
              <a:t>3) када је то потребно, упозорење намењено особама које треба да избегавају употребу дијететског производа и додатка исхрани;</a:t>
            </a:r>
            <a:endParaRPr/>
          </a:p>
          <a:p>
            <a:pPr indent="0" lvl="0" marL="0" rtl="0" algn="l">
              <a:spcBef>
                <a:spcPts val="592"/>
              </a:spcBef>
              <a:spcAft>
                <a:spcPts val="0"/>
              </a:spcAft>
              <a:buClr>
                <a:schemeClr val="dk1"/>
              </a:buClr>
              <a:buSzPct val="100000"/>
              <a:buNone/>
            </a:pPr>
            <a:r>
              <a:rPr lang="sr-Cyrl-RS"/>
              <a:t>4) одговарајуће упозорење за производе који могу да представљају ризик по здравље уколико се конзумирају у већој количини.</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Нутритијенти </a:t>
            </a:r>
            <a:endParaRPr/>
          </a:p>
        </p:txBody>
      </p:sp>
      <p:sp>
        <p:nvSpPr>
          <p:cNvPr id="116" name="Google Shape;116;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Макронутритијенти</a:t>
            </a:r>
            <a:endParaRPr/>
          </a:p>
          <a:p>
            <a:pPr indent="-342900" lvl="0" marL="342900" rtl="0" algn="l">
              <a:spcBef>
                <a:spcPts val="640"/>
              </a:spcBef>
              <a:spcAft>
                <a:spcPts val="0"/>
              </a:spcAft>
              <a:buClr>
                <a:schemeClr val="dk1"/>
              </a:buClr>
              <a:buSzPts val="3200"/>
              <a:buChar char="•"/>
            </a:pPr>
            <a:r>
              <a:rPr lang="sr-Cyrl-RS"/>
              <a:t>Микронутритијенти </a:t>
            </a:r>
            <a:endParaRPr/>
          </a:p>
          <a:p>
            <a:pPr indent="-342900" lvl="0" marL="342900" rtl="0" algn="l">
              <a:spcBef>
                <a:spcPts val="640"/>
              </a:spcBef>
              <a:spcAft>
                <a:spcPts val="0"/>
              </a:spcAft>
              <a:buClr>
                <a:schemeClr val="dk1"/>
              </a:buClr>
              <a:buSzPts val="3200"/>
              <a:buChar char="•"/>
            </a:pPr>
            <a:r>
              <a:rPr lang="sr-Cyrl-RS"/>
              <a:t>ВОДА</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40"/>
          <p:cNvSpPr txBox="1"/>
          <p:nvPr>
            <p:ph idx="1" type="body"/>
          </p:nvPr>
        </p:nvSpPr>
        <p:spPr>
          <a:xfrm>
            <a:off x="457200" y="332656"/>
            <a:ext cx="8229600" cy="5793507"/>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Коришћење здравствене изјаве није дозвољено ако:</a:t>
            </a:r>
            <a:endParaRPr/>
          </a:p>
          <a:p>
            <a:pPr indent="0" lvl="0" marL="0" rtl="0" algn="l">
              <a:spcBef>
                <a:spcPts val="640"/>
              </a:spcBef>
              <a:spcAft>
                <a:spcPts val="0"/>
              </a:spcAft>
              <a:buClr>
                <a:schemeClr val="dk1"/>
              </a:buClr>
              <a:buSzPts val="3200"/>
              <a:buNone/>
            </a:pPr>
            <a:r>
              <a:rPr lang="sr-Cyrl-RS"/>
              <a:t>1) сугерише да неуношење хране може да утиче на здравље;</a:t>
            </a:r>
            <a:endParaRPr/>
          </a:p>
          <a:p>
            <a:pPr indent="0" lvl="0" marL="0" rtl="0" algn="l">
              <a:spcBef>
                <a:spcPts val="640"/>
              </a:spcBef>
              <a:spcAft>
                <a:spcPts val="0"/>
              </a:spcAft>
              <a:buClr>
                <a:schemeClr val="dk1"/>
              </a:buClr>
              <a:buSzPts val="3200"/>
              <a:buNone/>
            </a:pPr>
            <a:r>
              <a:rPr lang="sr-Cyrl-RS"/>
              <a:t>2) указује на однос или количину смањења телесне масе;</a:t>
            </a:r>
            <a:endParaRPr/>
          </a:p>
          <a:p>
            <a:pPr indent="0" lvl="0" marL="0" rtl="0" algn="l">
              <a:spcBef>
                <a:spcPts val="640"/>
              </a:spcBef>
              <a:spcAft>
                <a:spcPts val="0"/>
              </a:spcAft>
              <a:buClr>
                <a:schemeClr val="dk1"/>
              </a:buClr>
              <a:buSzPts val="3200"/>
              <a:buNone/>
            </a:pPr>
            <a:r>
              <a:rPr lang="sr-Cyrl-RS"/>
              <a:t>3) се позива на поједине здравствене раднике или асоцијације које нису међународно признате.</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41"/>
          <p:cNvSpPr txBox="1"/>
          <p:nvPr>
            <p:ph idx="1" type="body"/>
          </p:nvPr>
        </p:nvSpPr>
        <p:spPr>
          <a:xfrm>
            <a:off x="457200" y="260648"/>
            <a:ext cx="8229600" cy="5865515"/>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Здравствена изјава, изузев изјаве која се односи на смањење ризика од болести, је изјава која се односи на улогу хранљивог састојка или друге супстанце:</a:t>
            </a:r>
            <a:endParaRPr/>
          </a:p>
          <a:p>
            <a:pPr indent="0" lvl="0" marL="0" rtl="0" algn="l">
              <a:spcBef>
                <a:spcPts val="640"/>
              </a:spcBef>
              <a:spcAft>
                <a:spcPts val="0"/>
              </a:spcAft>
              <a:buClr>
                <a:schemeClr val="dk1"/>
              </a:buClr>
              <a:buSzPts val="3200"/>
              <a:buNone/>
            </a:pPr>
            <a:r>
              <a:rPr lang="sr-Cyrl-RS"/>
              <a:t>1) у расту, развоју и телесним функцијама;</a:t>
            </a:r>
            <a:endParaRPr/>
          </a:p>
          <a:p>
            <a:pPr indent="0" lvl="0" marL="0" rtl="0" algn="l">
              <a:spcBef>
                <a:spcPts val="640"/>
              </a:spcBef>
              <a:spcAft>
                <a:spcPts val="0"/>
              </a:spcAft>
              <a:buClr>
                <a:schemeClr val="dk1"/>
              </a:buClr>
              <a:buSzPts val="3200"/>
              <a:buNone/>
            </a:pPr>
            <a:r>
              <a:rPr lang="sr-Cyrl-RS"/>
              <a:t>2) у психолошким и бихејвиоралним функцијама (функције понашања);</a:t>
            </a:r>
            <a:endParaRPr/>
          </a:p>
          <a:p>
            <a:pPr indent="0" lvl="0" marL="0" rtl="0" algn="l">
              <a:spcBef>
                <a:spcPts val="640"/>
              </a:spcBef>
              <a:spcAft>
                <a:spcPts val="0"/>
              </a:spcAft>
              <a:buClr>
                <a:schemeClr val="dk1"/>
              </a:buClr>
              <a:buSzPts val="3200"/>
              <a:buNone/>
            </a:pPr>
            <a:r>
              <a:rPr lang="sr-Cyrl-RS"/>
              <a:t>3) у редукцији или контроли телесне масе или смањењу осећаја глади или повећању осећаја ситости или о смањењу расположиве енергије из хране.</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Упис у базу</a:t>
            </a:r>
            <a:endParaRPr/>
          </a:p>
        </p:txBody>
      </p:sp>
      <p:sp>
        <p:nvSpPr>
          <p:cNvPr id="370" name="Google Shape;370;p42"/>
          <p:cNvSpPr txBox="1"/>
          <p:nvPr>
            <p:ph idx="1" type="body"/>
          </p:nvPr>
        </p:nvSpPr>
        <p:spPr>
          <a:xfrm>
            <a:off x="251520" y="1124744"/>
            <a:ext cx="8784976" cy="5544616"/>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350"/>
              <a:buNone/>
            </a:pPr>
            <a:r>
              <a:rPr lang="sr-Cyrl-RS" sz="1350"/>
              <a:t>1) стручно мишљење и категоризацију Фармацеутског факултета Универзитета у Београду или Европског универзитета – Фармацеутског факултета у Новом Саду.</a:t>
            </a:r>
            <a:endParaRPr/>
          </a:p>
          <a:p>
            <a:pPr indent="0" lvl="0" marL="0" rtl="0" algn="l">
              <a:spcBef>
                <a:spcPts val="270"/>
              </a:spcBef>
              <a:spcAft>
                <a:spcPts val="0"/>
              </a:spcAft>
              <a:buClr>
                <a:schemeClr val="dk1"/>
              </a:buClr>
              <a:buSzPts val="1350"/>
              <a:buNone/>
            </a:pPr>
            <a:r>
              <a:rPr lang="sr-Cyrl-RS" sz="1350"/>
              <a:t>2) текст декларације одобрен од стране Фармацеутског факултета Универзитета у Београду.</a:t>
            </a:r>
            <a:endParaRPr/>
          </a:p>
          <a:p>
            <a:pPr indent="0" lvl="0" marL="0" rtl="0" algn="l">
              <a:spcBef>
                <a:spcPts val="270"/>
              </a:spcBef>
              <a:spcAft>
                <a:spcPts val="0"/>
              </a:spcAft>
              <a:buClr>
                <a:schemeClr val="dk1"/>
              </a:buClr>
              <a:buSzPts val="1350"/>
              <a:buNone/>
            </a:pPr>
            <a:r>
              <a:rPr lang="sr-Cyrl-RS" sz="1350"/>
              <a:t>3) стручно мишљење и аналитички извештај здравствене установе о здравственој исправности дијететског производа (Институт за јавно здравље Србије „Др Милан Јовановић Батут”, Институт за јавно здравље Војводине, Институт за јавно здравље Ниш, Институт за јавно здравље Крагујевац, Градски завод за јавно здравље Београд или Институт за хигијену Војномедицинске академије у Београду);</a:t>
            </a:r>
            <a:endParaRPr/>
          </a:p>
          <a:p>
            <a:pPr indent="0" lvl="0" marL="0" rtl="0" algn="l">
              <a:spcBef>
                <a:spcPts val="270"/>
              </a:spcBef>
              <a:spcAft>
                <a:spcPts val="0"/>
              </a:spcAft>
              <a:buClr>
                <a:schemeClr val="dk1"/>
              </a:buClr>
              <a:buSzPts val="1350"/>
              <a:buNone/>
            </a:pPr>
            <a:r>
              <a:rPr lang="sr-Cyrl-RS" sz="1350"/>
              <a:t>4) сертификат надлежног органа да је дијететски производ произведен у складу са принципима анализе опасности и критичних контролних тачака (ХАЦЦП) и/или добре произвођачке праксе (ГМП) и добре хигијенске праксе (ГХП);</a:t>
            </a:r>
            <a:endParaRPr/>
          </a:p>
          <a:p>
            <a:pPr indent="0" lvl="0" marL="0" rtl="0" algn="l">
              <a:spcBef>
                <a:spcPts val="270"/>
              </a:spcBef>
              <a:spcAft>
                <a:spcPts val="0"/>
              </a:spcAft>
              <a:buClr>
                <a:schemeClr val="dk1"/>
              </a:buClr>
              <a:buSzPts val="1350"/>
              <a:buNone/>
            </a:pPr>
            <a:r>
              <a:rPr lang="sr-Cyrl-RS" sz="1350"/>
              <a:t>5) за производе из увоза потврду надлежног државног органа да се дијететски производ налази у промету у земљи произвођача или да се налази у промету у земљи чланици ЕУ;</a:t>
            </a:r>
            <a:endParaRPr/>
          </a:p>
          <a:p>
            <a:pPr indent="0" lvl="0" marL="0" rtl="0" algn="l">
              <a:spcBef>
                <a:spcPts val="270"/>
              </a:spcBef>
              <a:spcAft>
                <a:spcPts val="0"/>
              </a:spcAft>
              <a:buClr>
                <a:schemeClr val="dk1"/>
              </a:buClr>
              <a:buSzPts val="1350"/>
              <a:buNone/>
            </a:pPr>
            <a:r>
              <a:rPr lang="sr-Cyrl-RS" sz="1350"/>
              <a:t>6) изјаву произвођача да дијететски производ не садржи генетички модификоване микроорганизаме (ГМО) и сировине ризичне од спонгиформне енцефалопатије говеда и других трансмисивних спонгиформних енцефалопатија (БСЕ/ТСЕ);</a:t>
            </a:r>
            <a:endParaRPr/>
          </a:p>
          <a:p>
            <a:pPr indent="0" lvl="0" marL="0" rtl="0" algn="l">
              <a:spcBef>
                <a:spcPts val="270"/>
              </a:spcBef>
              <a:spcAft>
                <a:spcPts val="0"/>
              </a:spcAft>
              <a:buClr>
                <a:schemeClr val="dk1"/>
              </a:buClr>
              <a:buSzPts val="1350"/>
              <a:buNone/>
            </a:pPr>
            <a:r>
              <a:rPr lang="sr-Cyrl-RS" sz="1350"/>
              <a:t>7) фотокопију решења, односно записника санитарног инспектора о испуњености општих и посебних санитарно-хигијенских услова за производњу дијететских производа и записник санитарног инспектора да је дијететски производ произведен у складу са принципима анализе опасности и критичних контролних тачака (НАССР), за произвођаче у Републици Србији (за произвођаче у Републици Србији);</a:t>
            </a:r>
            <a:endParaRPr/>
          </a:p>
          <a:p>
            <a:pPr indent="0" lvl="0" marL="0" rtl="0" algn="l">
              <a:spcBef>
                <a:spcPts val="270"/>
              </a:spcBef>
              <a:spcAft>
                <a:spcPts val="0"/>
              </a:spcAft>
              <a:buClr>
                <a:schemeClr val="dk1"/>
              </a:buClr>
              <a:buSzPts val="1350"/>
              <a:buNone/>
            </a:pPr>
            <a:r>
              <a:rPr lang="sr-Cyrl-RS" sz="1350"/>
              <a:t>8) фотокопију уписа у Регистар Агенције за привредне регистре Србије;</a:t>
            </a:r>
            <a:endParaRPr/>
          </a:p>
          <a:p>
            <a:pPr indent="0" lvl="0" marL="0" rtl="0" algn="l">
              <a:spcBef>
                <a:spcPts val="270"/>
              </a:spcBef>
              <a:spcAft>
                <a:spcPts val="0"/>
              </a:spcAft>
              <a:buClr>
                <a:schemeClr val="dk1"/>
              </a:buClr>
              <a:buSzPts val="1350"/>
              <a:buNone/>
            </a:pPr>
            <a:r>
              <a:rPr lang="sr-Cyrl-RS" sz="1350"/>
              <a:t>9) фотокопију уплатнице као доказ за покривање трошкова поступка уписа дијететског производа у базу података Министарства;</a:t>
            </a:r>
            <a:endParaRPr/>
          </a:p>
          <a:p>
            <a:pPr indent="0" lvl="0" marL="0" rtl="0" algn="l">
              <a:spcBef>
                <a:spcPts val="270"/>
              </a:spcBef>
              <a:spcAft>
                <a:spcPts val="0"/>
              </a:spcAft>
              <a:buClr>
                <a:schemeClr val="dk1"/>
              </a:buClr>
              <a:buSzPts val="1350"/>
              <a:buNone/>
            </a:pPr>
            <a:r>
              <a:rPr lang="sr-Cyrl-RS" sz="1350"/>
              <a:t>10) податке о увознику и/или произвођачу (пун назив привредног субјекта, име и презиме одговорног и контакт лица, адреса: место, улица и број, телефон, факс, е-маил, интернет адреса);</a:t>
            </a:r>
            <a:endParaRPr/>
          </a:p>
          <a:p>
            <a:pPr indent="0" lvl="0" marL="0" rtl="0" algn="l">
              <a:spcBef>
                <a:spcPts val="270"/>
              </a:spcBef>
              <a:spcAft>
                <a:spcPts val="0"/>
              </a:spcAft>
              <a:buClr>
                <a:schemeClr val="dk1"/>
              </a:buClr>
              <a:buSzPts val="1350"/>
              <a:buNone/>
            </a:pPr>
            <a:r>
              <a:rPr lang="sr-Cyrl-RS" sz="1350"/>
              <a:t>11) изјаву да су копије документације из тач. 1) до 9) овог члана веродостојне оригиналу.</a:t>
            </a:r>
            <a:endParaRPr sz="135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43"/>
          <p:cNvSpPr txBox="1"/>
          <p:nvPr>
            <p:ph idx="1" type="body"/>
          </p:nvPr>
        </p:nvSpPr>
        <p:spPr>
          <a:xfrm>
            <a:off x="457200" y="548680"/>
            <a:ext cx="8229600" cy="5577483"/>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Clr>
                <a:schemeClr val="dk1"/>
              </a:buClr>
              <a:buSzPct val="100000"/>
              <a:buChar char="•"/>
            </a:pPr>
            <a:r>
              <a:rPr lang="sr-Cyrl-RS"/>
              <a:t>Упис дијететског производа у базу података врши се на период од пет година.</a:t>
            </a:r>
            <a:endParaRPr/>
          </a:p>
          <a:p>
            <a:pPr indent="-342900" lvl="0" marL="342900" rtl="0" algn="l">
              <a:spcBef>
                <a:spcPts val="448"/>
              </a:spcBef>
              <a:spcAft>
                <a:spcPts val="0"/>
              </a:spcAft>
              <a:buClr>
                <a:schemeClr val="dk1"/>
              </a:buClr>
              <a:buSzPct val="100000"/>
              <a:buChar char="•"/>
            </a:pPr>
            <a:r>
              <a:rPr lang="sr-Cyrl-RS"/>
              <a:t>Субјекат у пословању храном који је извршио продужење уписа дијететског производа има обавезу да дијететски производ стави у промет са садржајем декларације из става 1. овог члана на новој амбалажи за најдуже 18 месеци од дана продужења уписа дијететског производа.</a:t>
            </a:r>
            <a:endParaRPr/>
          </a:p>
          <a:p>
            <a:pPr indent="-342900" lvl="0" marL="342900" rtl="0" algn="l">
              <a:spcBef>
                <a:spcPts val="448"/>
              </a:spcBef>
              <a:spcAft>
                <a:spcPts val="0"/>
              </a:spcAft>
              <a:buClr>
                <a:schemeClr val="dk1"/>
              </a:buClr>
              <a:buSzPct val="100000"/>
              <a:buChar char="•"/>
            </a:pPr>
            <a:r>
              <a:rPr lang="sr-Cyrl-RS"/>
              <a:t>Субјекат у пословању храном који је извршио продужење уписа дијететског производа и дијететски производ ставља у промет са затеченом амбалажом, има обавезу да на декларацији упише број и датум продужења уписа у базу података, а најдуже до истека периода из става 2. овог члана.</a:t>
            </a:r>
            <a:endParaRPr/>
          </a:p>
          <a:p>
            <a:pPr indent="-342900" lvl="0" marL="342900" rtl="0" algn="l">
              <a:spcBef>
                <a:spcPts val="448"/>
              </a:spcBef>
              <a:spcAft>
                <a:spcPts val="0"/>
              </a:spcAft>
              <a:buClr>
                <a:schemeClr val="dk1"/>
              </a:buClr>
              <a:buSzPct val="100000"/>
              <a:buChar char="•"/>
            </a:pPr>
            <a:r>
              <a:rPr lang="sr-Cyrl-RS"/>
              <a:t>Дијететски производи којима је продужен упис, а затечени су у промету на мало, могу бити у промету до истека рока трајања, без стављања на декларацију новог броја и датума продужења уписа у базу података, а најдуже 18 месеци од датума продужења уписа.</a:t>
            </a:r>
            <a:endParaRPr/>
          </a:p>
          <a:p>
            <a:pPr indent="-342900" lvl="0" marL="342900" rtl="0" algn="l">
              <a:spcBef>
                <a:spcPts val="448"/>
              </a:spcBef>
              <a:spcAft>
                <a:spcPts val="0"/>
              </a:spcAft>
              <a:buClr>
                <a:schemeClr val="dk1"/>
              </a:buClr>
              <a:buSzPct val="100000"/>
              <a:buChar char="•"/>
            </a:pPr>
            <a:r>
              <a:rPr lang="sr-Cyrl-RS"/>
              <a:t>Упис дијететског производа престаје да важи, односно дијететски производ се брише из базе података Министарства:</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4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Calibri"/>
              <a:buNone/>
            </a:pPr>
            <a:r>
              <a:rPr lang="sr-Cyrl-RS" sz="3600"/>
              <a:t>Дијететски производи намењени су да задовоље посебне нутритивне захтеве и то:</a:t>
            </a:r>
            <a:endParaRPr sz="3600"/>
          </a:p>
        </p:txBody>
      </p:sp>
      <p:sp>
        <p:nvSpPr>
          <p:cNvPr id="381" name="Google Shape;381;p4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3200"/>
              <a:buNone/>
            </a:pPr>
            <a:r>
              <a:rPr lang="sr-Cyrl-RS"/>
              <a:t>1) здраве одојчади и мале деце;</a:t>
            </a:r>
            <a:endParaRPr/>
          </a:p>
          <a:p>
            <a:pPr indent="0" lvl="0" marL="0" rtl="0" algn="l">
              <a:spcBef>
                <a:spcPts val="640"/>
              </a:spcBef>
              <a:spcAft>
                <a:spcPts val="0"/>
              </a:spcAft>
              <a:buClr>
                <a:schemeClr val="dk1"/>
              </a:buClr>
              <a:buSzPts val="3200"/>
              <a:buNone/>
            </a:pPr>
            <a:r>
              <a:rPr lang="sr-Cyrl-RS"/>
              <a:t>2) одређене категорије особа код којих је поремећен процес пробаве или метаболизма;</a:t>
            </a:r>
            <a:endParaRPr/>
          </a:p>
          <a:p>
            <a:pPr indent="0" lvl="0" marL="0" rtl="0" algn="l">
              <a:spcBef>
                <a:spcPts val="640"/>
              </a:spcBef>
              <a:spcAft>
                <a:spcPts val="0"/>
              </a:spcAft>
              <a:buClr>
                <a:schemeClr val="dk1"/>
              </a:buClr>
              <a:buSzPts val="3200"/>
              <a:buNone/>
            </a:pPr>
            <a:r>
              <a:rPr lang="sr-Cyrl-RS"/>
              <a:t>3) одређене категорије особа које се налазе у посебним физиолошким стањима и код којих је потребно постићи посебно деловање контролисаним уносом одређених састојака хране;</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45"/>
          <p:cNvSpPr txBox="1"/>
          <p:nvPr>
            <p:ph type="title"/>
          </p:nvPr>
        </p:nvSpPr>
        <p:spPr>
          <a:xfrm>
            <a:off x="323528" y="274638"/>
            <a:ext cx="864096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Calibri"/>
              <a:buNone/>
            </a:pPr>
            <a:r>
              <a:rPr lang="sr-Cyrl-RS" sz="3600"/>
              <a:t>Дијететски производи зависно од састава и намене, стављају се у промет као:</a:t>
            </a:r>
            <a:br>
              <a:rPr lang="sr-Cyrl-RS" sz="3600"/>
            </a:br>
            <a:endParaRPr sz="3600"/>
          </a:p>
        </p:txBody>
      </p:sp>
      <p:sp>
        <p:nvSpPr>
          <p:cNvPr id="387" name="Google Shape;387;p4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sr-Cyrl-RS"/>
              <a:t>1) формуле за одојчад;</a:t>
            </a:r>
            <a:endParaRPr/>
          </a:p>
          <a:p>
            <a:pPr indent="0" lvl="0" marL="0" rtl="0" algn="l">
              <a:spcBef>
                <a:spcPts val="640"/>
              </a:spcBef>
              <a:spcAft>
                <a:spcPts val="0"/>
              </a:spcAft>
              <a:buClr>
                <a:schemeClr val="dk1"/>
              </a:buClr>
              <a:buSzPts val="3200"/>
              <a:buNone/>
            </a:pPr>
            <a:r>
              <a:rPr lang="sr-Cyrl-RS"/>
              <a:t>2) храна за одојчад и малу децу;</a:t>
            </a:r>
            <a:endParaRPr/>
          </a:p>
          <a:p>
            <a:pPr indent="0" lvl="0" marL="0" rtl="0" algn="l">
              <a:spcBef>
                <a:spcPts val="640"/>
              </a:spcBef>
              <a:spcAft>
                <a:spcPts val="0"/>
              </a:spcAft>
              <a:buClr>
                <a:schemeClr val="dk1"/>
              </a:buClr>
              <a:buSzPts val="3200"/>
              <a:buNone/>
            </a:pPr>
            <a:r>
              <a:rPr lang="sr-Cyrl-RS"/>
              <a:t>3) храна за особе на дијети за мршављење;</a:t>
            </a:r>
            <a:endParaRPr/>
          </a:p>
          <a:p>
            <a:pPr indent="0" lvl="0" marL="0" rtl="0" algn="l">
              <a:spcBef>
                <a:spcPts val="640"/>
              </a:spcBef>
              <a:spcAft>
                <a:spcPts val="0"/>
              </a:spcAft>
              <a:buClr>
                <a:schemeClr val="dk1"/>
              </a:buClr>
              <a:buSzPts val="3200"/>
              <a:buNone/>
            </a:pPr>
            <a:r>
              <a:rPr lang="sr-Cyrl-RS"/>
              <a:t>4) храна за посебне медицинске намене;</a:t>
            </a:r>
            <a:endParaRPr/>
          </a:p>
          <a:p>
            <a:pPr indent="0" lvl="0" marL="0" rtl="0" algn="l">
              <a:spcBef>
                <a:spcPts val="640"/>
              </a:spcBef>
              <a:spcAft>
                <a:spcPts val="0"/>
              </a:spcAft>
              <a:buClr>
                <a:schemeClr val="dk1"/>
              </a:buClr>
              <a:buSzPts val="3200"/>
              <a:buNone/>
            </a:pPr>
            <a:r>
              <a:rPr lang="sr-Cyrl-RS"/>
              <a:t>5) храна за особе интолерантне на глутен;</a:t>
            </a:r>
            <a:endParaRPr/>
          </a:p>
          <a:p>
            <a:pPr indent="0" lvl="0" marL="0" rtl="0" algn="l">
              <a:spcBef>
                <a:spcPts val="640"/>
              </a:spcBef>
              <a:spcAft>
                <a:spcPts val="0"/>
              </a:spcAft>
              <a:buClr>
                <a:schemeClr val="dk1"/>
              </a:buClr>
              <a:buSzPts val="3200"/>
              <a:buNone/>
            </a:pPr>
            <a:r>
              <a:rPr lang="sr-Cyrl-RS"/>
              <a:t>6) замене за со за људску исхрану, и</a:t>
            </a:r>
            <a:endParaRPr/>
          </a:p>
          <a:p>
            <a:pPr indent="0" lvl="0" marL="0" rtl="0" algn="l">
              <a:spcBef>
                <a:spcPts val="640"/>
              </a:spcBef>
              <a:spcAft>
                <a:spcPts val="0"/>
              </a:spcAft>
              <a:buClr>
                <a:schemeClr val="dk1"/>
              </a:buClr>
              <a:buSzPts val="3200"/>
              <a:buNone/>
            </a:pPr>
            <a:r>
              <a:rPr lang="sr-Cyrl-RS"/>
              <a:t>7) додаци исхрани (дијететски суплементи).</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4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ДИЈЕТЕТСКИ ПРОИЗВОДИ</a:t>
            </a:r>
            <a:endParaRPr/>
          </a:p>
        </p:txBody>
      </p:sp>
      <p:sp>
        <p:nvSpPr>
          <p:cNvPr id="393" name="Google Shape;393;p4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spcBef>
                <a:spcPts val="0"/>
              </a:spcBef>
              <a:spcAft>
                <a:spcPts val="0"/>
              </a:spcAft>
              <a:buClr>
                <a:schemeClr val="dk1"/>
              </a:buClr>
              <a:buSzPct val="100000"/>
              <a:buNone/>
            </a:pPr>
            <a:r>
              <a:rPr lang="sr-Cyrl-RS"/>
              <a:t>1. </a:t>
            </a:r>
            <a:r>
              <a:rPr b="1" lang="sr-Cyrl-RS"/>
              <a:t>Формуле за одојчад</a:t>
            </a:r>
            <a:r>
              <a:rPr lang="sr-Cyrl-RS"/>
              <a:t>, намењене за исхрану здраве одојчади, морају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l">
              <a:spcBef>
                <a:spcPts val="448"/>
              </a:spcBef>
              <a:spcAft>
                <a:spcPts val="0"/>
              </a:spcAft>
              <a:buClr>
                <a:schemeClr val="dk1"/>
              </a:buClr>
              <a:buSzPct val="100000"/>
              <a:buChar char="•"/>
            </a:pPr>
            <a:r>
              <a:rPr lang="sr-Cyrl-RS"/>
              <a:t>Почетне формуле за одојчад (инфант формулае) су дијететски производи специјално формулисане за одојчад тако да у потпуности задовоље њихове нутритивне потребе током првих шест месеци живота до увођења допунске исхране;</a:t>
            </a:r>
            <a:endParaRPr/>
          </a:p>
          <a:p>
            <a:pPr indent="-342900" lvl="0" marL="342900" rtl="0" algn="l">
              <a:spcBef>
                <a:spcPts val="448"/>
              </a:spcBef>
              <a:spcAft>
                <a:spcPts val="0"/>
              </a:spcAft>
              <a:buClr>
                <a:schemeClr val="dk1"/>
              </a:buClr>
              <a:buSzPct val="100000"/>
              <a:buChar char="•"/>
            </a:pPr>
            <a:r>
              <a:rPr lang="sr-Cyrl-RS"/>
              <a:t>Прелазне формуле за одојчад ((фоллоw-он формулае) су дијететски производи специјално формулисани за одојчад у периоду увођења допунске исхране тако да чине главну течну намирницу за одојчад старију од шест месеци у периоду постепеног преласка на разноврсну исхрану.</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47"/>
          <p:cNvSpPr txBox="1"/>
          <p:nvPr>
            <p:ph idx="1" type="body"/>
          </p:nvPr>
        </p:nvSpPr>
        <p:spPr>
          <a:xfrm>
            <a:off x="457200" y="620688"/>
            <a:ext cx="8229600" cy="5505475"/>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Декларација за почетне формуле за одојчад и прелазне формуле за одојчад мора да буде дизајнирана тако да обезбеди неопходне информације о одговарајућој употреби производа на начин који не сме да обесхрабри дојење. </a:t>
            </a:r>
            <a:endParaRPr/>
          </a:p>
          <a:p>
            <a:pPr indent="-139700" lvl="0" marL="342900" rtl="0" algn="l">
              <a:spcBef>
                <a:spcPts val="640"/>
              </a:spcBef>
              <a:spcAft>
                <a:spcPts val="0"/>
              </a:spcAft>
              <a:buClr>
                <a:schemeClr val="dk1"/>
              </a:buClr>
              <a:buSzPts val="3200"/>
              <a:buNone/>
            </a:pPr>
            <a:r>
              <a:t/>
            </a:r>
            <a:endParaRPr/>
          </a:p>
          <a:p>
            <a:pPr indent="-342900" lvl="0" marL="342900" rtl="0" algn="l">
              <a:spcBef>
                <a:spcPts val="640"/>
              </a:spcBef>
              <a:spcAft>
                <a:spcPts val="0"/>
              </a:spcAft>
              <a:buClr>
                <a:schemeClr val="dk1"/>
              </a:buClr>
              <a:buSzPts val="3200"/>
              <a:buChar char="•"/>
            </a:pPr>
            <a:r>
              <a:rPr lang="sr-Cyrl-RS"/>
              <a:t>Није дозвољена употреба термина као што су „хуманизовано“, „матернизовано“, „адаптирано“ и сл.</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48"/>
          <p:cNvSpPr txBox="1"/>
          <p:nvPr>
            <p:ph idx="1" type="body"/>
          </p:nvPr>
        </p:nvSpPr>
        <p:spPr>
          <a:xfrm>
            <a:off x="179512" y="116632"/>
            <a:ext cx="8507288" cy="6552728"/>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spcBef>
                <a:spcPts val="0"/>
              </a:spcBef>
              <a:spcAft>
                <a:spcPts val="0"/>
              </a:spcAft>
              <a:buClr>
                <a:schemeClr val="dk1"/>
              </a:buClr>
              <a:buSzPct val="100000"/>
              <a:buNone/>
            </a:pPr>
            <a:r>
              <a:rPr lang="sr-Cyrl-RS"/>
              <a:t>Рекламирање почетних формула за одојчад ограничено је на публикације специјализоване за негу беба и научне публикације. Такво рекламирање мора да буде у складу са захтевима наведеним у чл. 36. до 40. и члану 41. тачка 2) став 1. правилника и мора да садржи само научне информације и податке. Ове информације не могу да стварају утисак да је храњење из бочице еквивалентно или боље за одојче од дојења.</a:t>
            </a:r>
            <a:endParaRPr/>
          </a:p>
          <a:p>
            <a:pPr indent="-342900" lvl="0" marL="342900" rtl="0" algn="l">
              <a:spcBef>
                <a:spcPts val="496"/>
              </a:spcBef>
              <a:spcAft>
                <a:spcPts val="0"/>
              </a:spcAft>
              <a:buClr>
                <a:schemeClr val="dk1"/>
              </a:buClr>
              <a:buSzPct val="100000"/>
              <a:buChar char="•"/>
            </a:pPr>
            <a:r>
              <a:rPr lang="sr-Cyrl-RS"/>
              <a:t>Почетне формуле за одојчад не смеју да се рекламирају на местима продаје давањем узорака или применом неких других промотивних метода за побољшање продаје као што су посебна паковања, давање попуста, награда, посебне продаје, рекламне продаје и повезане продаје.</a:t>
            </a:r>
            <a:endParaRPr/>
          </a:p>
          <a:p>
            <a:pPr indent="-342900" lvl="0" marL="342900" rtl="0" algn="l">
              <a:spcBef>
                <a:spcPts val="496"/>
              </a:spcBef>
              <a:spcAft>
                <a:spcPts val="0"/>
              </a:spcAft>
              <a:buClr>
                <a:schemeClr val="dk1"/>
              </a:buClr>
              <a:buSzPct val="100000"/>
              <a:buChar char="•"/>
            </a:pPr>
            <a:r>
              <a:rPr lang="sr-Cyrl-RS"/>
              <a:t>Произвођачи и дистрибутери почетних формула за одојчад не смеју давати своје производе, узорке или неке друге промотивне поклоне грађанима, трудницама, мајкама или члановима њихових породица, бесплатно или по сниженој цени, било директно или индиректно преко здравствених установа или здравствених радника.</a:t>
            </a:r>
            <a:endParaRPr/>
          </a:p>
          <a:p>
            <a:pPr indent="-185420" lvl="0" marL="342900" rtl="0" algn="l">
              <a:spcBef>
                <a:spcPts val="496"/>
              </a:spcBef>
              <a:spcAft>
                <a:spcPts val="0"/>
              </a:spcAft>
              <a:buClr>
                <a:schemeClr val="dk1"/>
              </a:buClr>
              <a:buSzPct val="100000"/>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4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sr-Cyrl-RS"/>
              <a:t>Храна за одојчад и малу децу</a:t>
            </a:r>
            <a:endParaRPr/>
          </a:p>
        </p:txBody>
      </p:sp>
      <p:sp>
        <p:nvSpPr>
          <p:cNvPr id="409" name="Google Shape;409;p4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Clr>
                <a:schemeClr val="dk1"/>
              </a:buClr>
              <a:buSzPct val="100000"/>
              <a:buNone/>
            </a:pPr>
            <a:r>
              <a:rPr b="1" lang="sr-Cyrl-RS"/>
              <a:t>2. Храна за одојчад и малу децу</a:t>
            </a:r>
            <a:r>
              <a:rPr lang="sr-Cyrl-RS"/>
              <a:t>, која се као такве презентира,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l">
              <a:spcBef>
                <a:spcPts val="592"/>
              </a:spcBef>
              <a:spcAft>
                <a:spcPts val="0"/>
              </a:spcAft>
              <a:buClr>
                <a:schemeClr val="dk1"/>
              </a:buClr>
              <a:buSzPct val="100000"/>
              <a:buChar char="•"/>
            </a:pPr>
            <a:r>
              <a:rPr lang="sr-Cyrl-RS"/>
              <a:t>Храна за одојчад и малу децу су дијететски производи намењени за задовољење посебних потреба здраве одојчади старије од четири месеца и мале деце као допуна њиховој исхрани у периоду преласка на разноврсну исхрану.</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ГРАДИВНИ ЕЛЕМЕНТИ</a:t>
            </a:r>
            <a:endParaRPr/>
          </a:p>
        </p:txBody>
      </p:sp>
      <p:sp>
        <p:nvSpPr>
          <p:cNvPr id="122" name="Google Shape;122;p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sr-Cyrl-RS"/>
              <a:t>1. вода</a:t>
            </a:r>
            <a:endParaRPr/>
          </a:p>
          <a:p>
            <a:pPr indent="0" lvl="0" marL="0" rtl="0" algn="l">
              <a:spcBef>
                <a:spcPts val="640"/>
              </a:spcBef>
              <a:spcAft>
                <a:spcPts val="0"/>
              </a:spcAft>
              <a:buClr>
                <a:schemeClr val="dk1"/>
              </a:buClr>
              <a:buSzPts val="3200"/>
              <a:buNone/>
            </a:pPr>
            <a:r>
              <a:rPr lang="sr-Cyrl-RS"/>
              <a:t>2. минералне материје</a:t>
            </a:r>
            <a:endParaRPr/>
          </a:p>
          <a:p>
            <a:pPr indent="0" lvl="0" marL="0" rtl="0" algn="l">
              <a:spcBef>
                <a:spcPts val="640"/>
              </a:spcBef>
              <a:spcAft>
                <a:spcPts val="0"/>
              </a:spcAft>
              <a:buClr>
                <a:schemeClr val="dk1"/>
              </a:buClr>
              <a:buSzPts val="3200"/>
              <a:buNone/>
            </a:pPr>
            <a:r>
              <a:rPr lang="sr-Cyrl-RS"/>
              <a:t>3. беланчевине-протеини</a:t>
            </a:r>
            <a:endParaRPr/>
          </a:p>
          <a:p>
            <a:pPr indent="0" lvl="0" marL="0" rtl="0" algn="l">
              <a:spcBef>
                <a:spcPts val="640"/>
              </a:spcBef>
              <a:spcAft>
                <a:spcPts val="0"/>
              </a:spcAft>
              <a:buClr>
                <a:schemeClr val="dk1"/>
              </a:buClr>
              <a:buSzPts val="3200"/>
              <a:buNone/>
            </a:pPr>
            <a:r>
              <a:rPr lang="sr-Cyrl-RS"/>
              <a:t>4. масти-липиди</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50"/>
          <p:cNvSpPr txBox="1"/>
          <p:nvPr>
            <p:ph idx="1" type="body"/>
          </p:nvPr>
        </p:nvSpPr>
        <p:spPr>
          <a:xfrm>
            <a:off x="457200" y="188640"/>
            <a:ext cx="8229600" cy="5937523"/>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spcBef>
                <a:spcPts val="0"/>
              </a:spcBef>
              <a:spcAft>
                <a:spcPts val="0"/>
              </a:spcAft>
              <a:buClr>
                <a:schemeClr val="dk1"/>
              </a:buClr>
              <a:buSzPct val="100000"/>
              <a:buNone/>
            </a:pPr>
            <a:r>
              <a:rPr lang="sr-Cyrl-RS"/>
              <a:t>Храна за одојчад и малу децу се класификује на следећи начин:</a:t>
            </a:r>
            <a:endParaRPr/>
          </a:p>
          <a:p>
            <a:pPr indent="0" lvl="0" marL="0" rtl="0" algn="l">
              <a:spcBef>
                <a:spcPts val="496"/>
              </a:spcBef>
              <a:spcAft>
                <a:spcPts val="0"/>
              </a:spcAft>
              <a:buClr>
                <a:schemeClr val="dk1"/>
              </a:buClr>
              <a:buSzPct val="100000"/>
              <a:buNone/>
            </a:pPr>
            <a:r>
              <a:rPr lang="sr-Cyrl-RS"/>
              <a:t>1) прерађене намирнице на бази жита које се деле у четири категорије:</a:t>
            </a:r>
            <a:endParaRPr/>
          </a:p>
          <a:p>
            <a:pPr indent="0" lvl="0" marL="0" rtl="0" algn="l">
              <a:spcBef>
                <a:spcPts val="496"/>
              </a:spcBef>
              <a:spcAft>
                <a:spcPts val="0"/>
              </a:spcAft>
              <a:buClr>
                <a:schemeClr val="dk1"/>
              </a:buClr>
              <a:buSzPct val="100000"/>
              <a:buNone/>
            </a:pPr>
            <a:r>
              <a:rPr lang="sr-Cyrl-RS"/>
              <a:t>(1) једноставна жита која су припремљена, или их треба припремити додатком млека или других одговарајућих хранљивих течности;</a:t>
            </a:r>
            <a:endParaRPr/>
          </a:p>
          <a:p>
            <a:pPr indent="0" lvl="0" marL="0" rtl="0" algn="l">
              <a:spcBef>
                <a:spcPts val="496"/>
              </a:spcBef>
              <a:spcAft>
                <a:spcPts val="0"/>
              </a:spcAft>
              <a:buClr>
                <a:schemeClr val="dk1"/>
              </a:buClr>
              <a:buSzPct val="100000"/>
              <a:buNone/>
            </a:pPr>
            <a:r>
              <a:rPr lang="sr-Cyrl-RS"/>
              <a:t>(2) жита са додатком високо-протеинских намирница која су припремљена или их треба припремити додатком воде или других не-протеинских течности;</a:t>
            </a:r>
            <a:endParaRPr/>
          </a:p>
          <a:p>
            <a:pPr indent="0" lvl="0" marL="0" rtl="0" algn="l">
              <a:spcBef>
                <a:spcPts val="496"/>
              </a:spcBef>
              <a:spcAft>
                <a:spcPts val="0"/>
              </a:spcAft>
              <a:buClr>
                <a:schemeClr val="dk1"/>
              </a:buClr>
              <a:buSzPct val="100000"/>
              <a:buNone/>
            </a:pPr>
            <a:r>
              <a:rPr lang="sr-Cyrl-RS"/>
              <a:t>(3) тестенине које се користе након кувања у кључалој води или у другим одговарајућим течностима;</a:t>
            </a:r>
            <a:endParaRPr/>
          </a:p>
          <a:p>
            <a:pPr indent="0" lvl="0" marL="0" rtl="0" algn="l">
              <a:spcBef>
                <a:spcPts val="496"/>
              </a:spcBef>
              <a:spcAft>
                <a:spcPts val="0"/>
              </a:spcAft>
              <a:buClr>
                <a:schemeClr val="dk1"/>
              </a:buClr>
              <a:buSzPct val="100000"/>
              <a:buNone/>
            </a:pPr>
            <a:r>
              <a:rPr lang="sr-Cyrl-RS"/>
              <a:t>(4) двопек или кекс који се користе или директно или након уситњавања уз додатак воде, млека или других погодних течности;</a:t>
            </a:r>
            <a:endParaRPr/>
          </a:p>
          <a:p>
            <a:pPr indent="0" lvl="0" marL="0" rtl="0" algn="l">
              <a:spcBef>
                <a:spcPts val="496"/>
              </a:spcBef>
              <a:spcAft>
                <a:spcPts val="0"/>
              </a:spcAft>
              <a:buClr>
                <a:schemeClr val="dk1"/>
              </a:buClr>
              <a:buSzPct val="100000"/>
              <a:buNone/>
            </a:pPr>
            <a:r>
              <a:rPr lang="sr-Cyrl-RS"/>
              <a:t>2) остале прерађене намирнице изузев прерађених намирница на бази жита.</a:t>
            </a:r>
            <a:endParaRPr/>
          </a:p>
          <a:p>
            <a:pPr indent="-185420" lvl="0" marL="342900" rtl="0" algn="l">
              <a:spcBef>
                <a:spcPts val="496"/>
              </a:spcBef>
              <a:spcAft>
                <a:spcPts val="0"/>
              </a:spcAft>
              <a:buClr>
                <a:schemeClr val="dk1"/>
              </a:buClr>
              <a:buSzPct val="100000"/>
              <a:buNone/>
            </a:pPr>
            <a:r>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51"/>
          <p:cNvSpPr txBox="1"/>
          <p:nvPr>
            <p:ph type="title"/>
          </p:nvPr>
        </p:nvSpPr>
        <p:spPr>
          <a:xfrm>
            <a:off x="467544" y="332656"/>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sr-Cyrl-RS"/>
              <a:t>ПОСЕБНИ ЗАХТЕВИ ЗА ДЕКЛАРИСАЊЕ</a:t>
            </a:r>
            <a:endParaRPr/>
          </a:p>
        </p:txBody>
      </p:sp>
      <p:sp>
        <p:nvSpPr>
          <p:cNvPr id="420" name="Google Shape;420;p51"/>
          <p:cNvSpPr txBox="1"/>
          <p:nvPr>
            <p:ph idx="1" type="body"/>
          </p:nvPr>
        </p:nvSpPr>
        <p:spPr>
          <a:xfrm>
            <a:off x="107504" y="1600200"/>
            <a:ext cx="8928992" cy="5141168"/>
          </a:xfrm>
          <a:prstGeom prst="rect">
            <a:avLst/>
          </a:prstGeom>
          <a:noFill/>
          <a:ln>
            <a:noFill/>
          </a:ln>
        </p:spPr>
        <p:txBody>
          <a:bodyPr anchorCtr="0" anchor="t" bIns="45700" lIns="91425" spcFirstLastPara="1" rIns="91425" wrap="square" tIns="45700">
            <a:normAutofit fontScale="55000" lnSpcReduction="20000"/>
          </a:bodyPr>
          <a:lstStyle/>
          <a:p>
            <a:pPr indent="-342900" lvl="0" marL="342900" rtl="0" algn="l">
              <a:spcBef>
                <a:spcPts val="0"/>
              </a:spcBef>
              <a:spcAft>
                <a:spcPts val="0"/>
              </a:spcAft>
              <a:buClr>
                <a:schemeClr val="dk1"/>
              </a:buClr>
              <a:buSzPct val="100000"/>
              <a:buChar char="•"/>
            </a:pPr>
            <a:r>
              <a:rPr lang="sr-Cyrl-RS"/>
              <a:t>Поред захтева из Правилника о декларисању и означавању упакованих намирница, декларација мора да садржи и следеће наводе:</a:t>
            </a:r>
            <a:endParaRPr/>
          </a:p>
          <a:p>
            <a:pPr indent="0" lvl="0" marL="0" rtl="0" algn="l">
              <a:spcBef>
                <a:spcPts val="352"/>
              </a:spcBef>
              <a:spcAft>
                <a:spcPts val="0"/>
              </a:spcAft>
              <a:buClr>
                <a:schemeClr val="dk1"/>
              </a:buClr>
              <a:buSzPct val="100000"/>
              <a:buNone/>
            </a:pPr>
            <a:r>
              <a:rPr lang="sr-Cyrl-RS"/>
              <a:t>1) информацију од ког узраста се производ може користити, зависно од састава, текстуре и других карактеристика. Наведени узраст не сме бити мањи од четири месеца. На производима који се користе од узраста од четири месеца може стајати изјава да су погодни за употребу од тог узраста, осим ако независна особа са квалификацијом из области медицине, исхране или фармације или други стручњаци одговорни за бригу о мајкама и деци, не препоруче другачије;</a:t>
            </a:r>
            <a:endParaRPr/>
          </a:p>
          <a:p>
            <a:pPr indent="0" lvl="0" marL="0" rtl="0" algn="l">
              <a:spcBef>
                <a:spcPts val="352"/>
              </a:spcBef>
              <a:spcAft>
                <a:spcPts val="0"/>
              </a:spcAft>
              <a:buClr>
                <a:schemeClr val="dk1"/>
              </a:buClr>
              <a:buSzPct val="100000"/>
              <a:buNone/>
            </a:pPr>
            <a:r>
              <a:rPr lang="sr-Cyrl-RS"/>
              <a:t>2) информацију о присуству или одсуству глутена. У сврху декларисања одсуства глутена користе се критеријуми из члана 72. овог правилника;</a:t>
            </a:r>
            <a:endParaRPr/>
          </a:p>
          <a:p>
            <a:pPr indent="0" lvl="0" marL="0" rtl="0" algn="l">
              <a:spcBef>
                <a:spcPts val="352"/>
              </a:spcBef>
              <a:spcAft>
                <a:spcPts val="0"/>
              </a:spcAft>
              <a:buClr>
                <a:schemeClr val="dk1"/>
              </a:buClr>
              <a:buSzPct val="100000"/>
              <a:buNone/>
            </a:pPr>
            <a:r>
              <a:rPr lang="sr-Cyrl-RS"/>
              <a:t>3) информације о искористљивој енергетској вредности израженој у кЈ и кцал, као и о садржају протеина, угљених хидрата и масти, изражено нумерички на 100 г или 100 мл производа какав се налази у продаји и, када је то погодно, изражено на количину производа која је предвиђена за конзумирање;</a:t>
            </a:r>
            <a:endParaRPr/>
          </a:p>
          <a:p>
            <a:pPr indent="0" lvl="0" marL="0" rtl="0" algn="l">
              <a:spcBef>
                <a:spcPts val="352"/>
              </a:spcBef>
              <a:spcAft>
                <a:spcPts val="0"/>
              </a:spcAft>
              <a:buClr>
                <a:schemeClr val="dk1"/>
              </a:buClr>
              <a:buSzPct val="100000"/>
              <a:buNone/>
            </a:pPr>
            <a:r>
              <a:rPr lang="sr-Cyrl-RS"/>
              <a:t>4) просечну количину сваке минералне материје и сваког витамина из Прилога бр. 12. овог правилника, односно Прилога бр. 13. овог правилника изражену у нумеричком облику на 100 г или 100 мл производа какав се налази у продаји и, када је то погодно, изражено на количину производа која је предвиђена за конзумирање;</a:t>
            </a:r>
            <a:endParaRPr/>
          </a:p>
          <a:p>
            <a:pPr indent="0" lvl="0" marL="0" rtl="0" algn="l">
              <a:spcBef>
                <a:spcPts val="352"/>
              </a:spcBef>
              <a:spcAft>
                <a:spcPts val="0"/>
              </a:spcAft>
              <a:buClr>
                <a:schemeClr val="dk1"/>
              </a:buClr>
              <a:buSzPct val="100000"/>
              <a:buNone/>
            </a:pPr>
            <a:r>
              <a:rPr lang="sr-Cyrl-RS"/>
              <a:t>5) упутство за припрему (уколико је неопходно), као и напомену о значају придржавања овом упутству.</a:t>
            </a:r>
            <a:endParaRPr/>
          </a:p>
          <a:p>
            <a:pPr indent="-231140" lvl="0" marL="342900" rtl="0" algn="l">
              <a:spcBef>
                <a:spcPts val="352"/>
              </a:spcBef>
              <a:spcAft>
                <a:spcPts val="0"/>
              </a:spcAft>
              <a:buClr>
                <a:schemeClr val="dk1"/>
              </a:buClr>
              <a:buSzPct val="100000"/>
              <a:buNone/>
            </a:pPr>
            <a:r>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5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sr-Cyrl-RS"/>
              <a:t>Храна за особе на дијети за мршављење</a:t>
            </a:r>
            <a:endParaRPr/>
          </a:p>
        </p:txBody>
      </p:sp>
      <p:sp>
        <p:nvSpPr>
          <p:cNvPr id="426" name="Google Shape;426;p5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spcBef>
                <a:spcPts val="0"/>
              </a:spcBef>
              <a:spcAft>
                <a:spcPts val="0"/>
              </a:spcAft>
              <a:buClr>
                <a:schemeClr val="dk1"/>
              </a:buClr>
              <a:buSzPct val="100000"/>
              <a:buNone/>
            </a:pPr>
            <a:r>
              <a:rPr lang="sr-Cyrl-RS"/>
              <a:t>3. Храна за особе на дијети за мршављење, која се као таква презентира,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l">
              <a:spcBef>
                <a:spcPts val="448"/>
              </a:spcBef>
              <a:spcAft>
                <a:spcPts val="0"/>
              </a:spcAft>
              <a:buClr>
                <a:schemeClr val="dk1"/>
              </a:buClr>
              <a:buSzPct val="100000"/>
              <a:buChar char="•"/>
            </a:pPr>
            <a:r>
              <a:rPr lang="sr-Cyrl-RS"/>
              <a:t>Храна за особе на дијети за мршављење су посебно формулисане дијететски производи са смањеном енергетском вредношћу које, када се користе у складу са упутством произвођача, замењују комплетну дневну исхрану или део дневне исхране.</a:t>
            </a:r>
            <a:endParaRPr/>
          </a:p>
          <a:p>
            <a:pPr indent="-342900" lvl="0" marL="342900" rtl="0" algn="l">
              <a:spcBef>
                <a:spcPts val="448"/>
              </a:spcBef>
              <a:spcAft>
                <a:spcPts val="0"/>
              </a:spcAft>
              <a:buClr>
                <a:schemeClr val="dk1"/>
              </a:buClr>
              <a:buSzPct val="100000"/>
              <a:buChar char="•"/>
            </a:pPr>
            <a:r>
              <a:rPr lang="sr-Cyrl-RS"/>
              <a:t>дели се на следеће две категорије:</a:t>
            </a:r>
            <a:endParaRPr/>
          </a:p>
          <a:p>
            <a:pPr indent="0" lvl="0" marL="0" rtl="0" algn="l">
              <a:spcBef>
                <a:spcPts val="448"/>
              </a:spcBef>
              <a:spcAft>
                <a:spcPts val="0"/>
              </a:spcAft>
              <a:buClr>
                <a:schemeClr val="dk1"/>
              </a:buClr>
              <a:buSzPct val="100000"/>
              <a:buNone/>
            </a:pPr>
            <a:r>
              <a:rPr lang="sr-Cyrl-RS"/>
              <a:t>1) производи који су намењени као замена за комплетну дневну исхрану;</a:t>
            </a:r>
            <a:endParaRPr/>
          </a:p>
          <a:p>
            <a:pPr indent="0" lvl="0" marL="0" rtl="0" algn="l">
              <a:spcBef>
                <a:spcPts val="448"/>
              </a:spcBef>
              <a:spcAft>
                <a:spcPts val="0"/>
              </a:spcAft>
              <a:buClr>
                <a:schemeClr val="dk1"/>
              </a:buClr>
              <a:buSzPct val="100000"/>
              <a:buNone/>
            </a:pPr>
            <a:r>
              <a:rPr lang="sr-Cyrl-RS"/>
              <a:t>2) производи који су намењени као замена за један или више оброка у току дана.</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53"/>
          <p:cNvSpPr txBox="1"/>
          <p:nvPr>
            <p:ph idx="1" type="body"/>
          </p:nvPr>
        </p:nvSpPr>
        <p:spPr>
          <a:xfrm>
            <a:off x="107504" y="260648"/>
            <a:ext cx="8928992" cy="6480720"/>
          </a:xfrm>
          <a:prstGeom prst="rect">
            <a:avLst/>
          </a:prstGeom>
          <a:noFill/>
          <a:ln>
            <a:noFill/>
          </a:ln>
        </p:spPr>
        <p:txBody>
          <a:bodyPr anchorCtr="0" anchor="t" bIns="45700" lIns="91425" spcFirstLastPara="1" rIns="91425" wrap="square" tIns="45700">
            <a:normAutofit fontScale="47500" lnSpcReduction="20000"/>
          </a:bodyPr>
          <a:lstStyle/>
          <a:p>
            <a:pPr indent="0" lvl="0" marL="0" rtl="0" algn="l">
              <a:spcBef>
                <a:spcPts val="0"/>
              </a:spcBef>
              <a:spcAft>
                <a:spcPts val="0"/>
              </a:spcAft>
              <a:buClr>
                <a:schemeClr val="dk1"/>
              </a:buClr>
              <a:buSzPct val="100000"/>
              <a:buNone/>
            </a:pPr>
            <a:r>
              <a:rPr lang="sr-Cyrl-RS"/>
              <a:t>4</a:t>
            </a:r>
            <a:r>
              <a:rPr lang="sr-Cyrl-RS" sz="4100"/>
              <a:t>. Храна за посебне медицинске намене, која се као такве презентира,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31" lvl="0" marL="342900" rtl="0" algn="l">
              <a:spcBef>
                <a:spcPts val="389"/>
              </a:spcBef>
              <a:spcAft>
                <a:spcPts val="0"/>
              </a:spcAft>
              <a:buClr>
                <a:schemeClr val="dk1"/>
              </a:buClr>
              <a:buSzPct val="100000"/>
              <a:buChar char="•"/>
            </a:pPr>
            <a:r>
              <a:rPr lang="sr-Cyrl-RS" sz="4100"/>
              <a:t>Храна за посебне медицинске намене су посебно прерађени или формулисани дијететски производи намењени за потпуну или делимичну исхрану под медицинским надзором, пацијената са ограниченом, смањеном или поремећеном способношћу уноса, варења, апсорпције, метаболизма и излучивања намирница уобичајеног састава, односно појединих њихових састојака, или са другим медицински установљеним нутритивним захтевима који не могу да се задовоље модификацијом нормалне исхране, употребом других дијететских производа или њиховом комбинацијом.</a:t>
            </a:r>
            <a:endParaRPr/>
          </a:p>
          <a:p>
            <a:pPr indent="0" lvl="0" marL="0" rtl="0" algn="l">
              <a:spcBef>
                <a:spcPts val="389"/>
              </a:spcBef>
              <a:spcAft>
                <a:spcPts val="0"/>
              </a:spcAft>
              <a:buClr>
                <a:schemeClr val="dk1"/>
              </a:buClr>
              <a:buSzPct val="100000"/>
              <a:buNone/>
            </a:pPr>
            <a:r>
              <a:rPr lang="sr-Cyrl-RS" sz="4100"/>
              <a:t>Храна за посебне медицинске намене класификује се на следеће три категорије:</a:t>
            </a:r>
            <a:endParaRPr/>
          </a:p>
          <a:p>
            <a:pPr indent="0" lvl="0" marL="0" rtl="0" algn="l">
              <a:spcBef>
                <a:spcPts val="389"/>
              </a:spcBef>
              <a:spcAft>
                <a:spcPts val="0"/>
              </a:spcAft>
              <a:buClr>
                <a:schemeClr val="dk1"/>
              </a:buClr>
              <a:buSzPct val="100000"/>
              <a:buNone/>
            </a:pPr>
            <a:r>
              <a:rPr lang="sr-Cyrl-RS" sz="4100"/>
              <a:t>1) Нутритивно потпуне намирнице са стандардним саставом нутријената које, када се користе у складу са упутствима произвођача, могу да представљају једини извор хране за особе којима су намењене;</a:t>
            </a:r>
            <a:endParaRPr/>
          </a:p>
          <a:p>
            <a:pPr indent="0" lvl="0" marL="0" rtl="0" algn="l">
              <a:spcBef>
                <a:spcPts val="389"/>
              </a:spcBef>
              <a:spcAft>
                <a:spcPts val="0"/>
              </a:spcAft>
              <a:buClr>
                <a:schemeClr val="dk1"/>
              </a:buClr>
              <a:buSzPct val="100000"/>
              <a:buNone/>
            </a:pPr>
            <a:r>
              <a:rPr lang="sr-Cyrl-RS" sz="4100"/>
              <a:t>2) Нутритивно потпуне намирнице са прилагођеним саставом и садржајем хранљивих састојака специфичним у односу на болест, поремећај или медицинско стање које, када се користе у складу са упутствима произвођача, могу да представљају једини извор хране за особе којима су намењене;</a:t>
            </a:r>
            <a:endParaRPr/>
          </a:p>
          <a:p>
            <a:pPr indent="0" lvl="0" marL="0" rtl="0" algn="l">
              <a:spcBef>
                <a:spcPts val="389"/>
              </a:spcBef>
              <a:spcAft>
                <a:spcPts val="0"/>
              </a:spcAft>
              <a:buClr>
                <a:schemeClr val="dk1"/>
              </a:buClr>
              <a:buSzPct val="100000"/>
              <a:buNone/>
            </a:pPr>
            <a:r>
              <a:rPr lang="sr-Cyrl-RS" sz="4100"/>
              <a:t>3) Нутритивно непотпуне намирнице са стандардним или прилагођеним саставом и садржајем хранљивих састојака у односу на болест, поремећај или медицинско стање, које нису погодне за употребу као једини извор хране.</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5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spcBef>
                <a:spcPts val="0"/>
              </a:spcBef>
              <a:spcAft>
                <a:spcPts val="0"/>
              </a:spcAft>
              <a:buClr>
                <a:schemeClr val="dk1"/>
              </a:buClr>
              <a:buSzPct val="100000"/>
              <a:buChar char="•"/>
            </a:pPr>
            <a:r>
              <a:rPr lang="sr-Cyrl-RS"/>
              <a:t>5. Храна за особе интолерантне на глутен, која се као таква презентира,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l">
              <a:spcBef>
                <a:spcPts val="592"/>
              </a:spcBef>
              <a:spcAft>
                <a:spcPts val="0"/>
              </a:spcAft>
              <a:buClr>
                <a:schemeClr val="dk1"/>
              </a:buClr>
              <a:buSzPct val="100000"/>
              <a:buChar char="•"/>
            </a:pPr>
            <a:r>
              <a:rPr lang="sr-Cyrl-RS"/>
              <a:t>Храна за особе интолерантне на глутен су дијететски производи који су посебно формулисани, припремљени и/или прерађени да задовоље специфичне дијететске потребе особа интолерантних на глутен.</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5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ГЛУТЕН</a:t>
            </a:r>
            <a:endParaRPr/>
          </a:p>
        </p:txBody>
      </p:sp>
      <p:sp>
        <p:nvSpPr>
          <p:cNvPr id="442" name="Google Shape;442;p5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62500" lnSpcReduction="20000"/>
          </a:bodyPr>
          <a:lstStyle/>
          <a:p>
            <a:pPr indent="-342900" lvl="0" marL="342900" rtl="0" algn="l">
              <a:spcBef>
                <a:spcPts val="0"/>
              </a:spcBef>
              <a:spcAft>
                <a:spcPts val="0"/>
              </a:spcAft>
              <a:buClr>
                <a:schemeClr val="dk1"/>
              </a:buClr>
              <a:buSzPct val="100000"/>
              <a:buChar char="•"/>
            </a:pPr>
            <a:r>
              <a:rPr lang="sr-Cyrl-RS"/>
              <a:t>Храна за особе интолерантне на глутен која се састоји или садржи један или више састојака добијених из пшенице, ражи, јечма, овса или варијетета добијених њиховим укрштањем који су посебно прерађени да се смањи садржај глутена не сме да има садржај глутена већи од 100 мг/кг у намирници у облику у ком се продаје крајњем потрошачу.</a:t>
            </a:r>
            <a:endParaRPr/>
          </a:p>
          <a:p>
            <a:pPr indent="-342900" lvl="0" marL="342900" rtl="0" algn="l">
              <a:spcBef>
                <a:spcPts val="400"/>
              </a:spcBef>
              <a:spcAft>
                <a:spcPts val="0"/>
              </a:spcAft>
              <a:buClr>
                <a:schemeClr val="dk1"/>
              </a:buClr>
              <a:buSzPct val="100000"/>
              <a:buChar char="•"/>
            </a:pPr>
            <a:r>
              <a:rPr lang="sr-Cyrl-RS"/>
              <a:t>Уколико се овас користи у намирницама за особе интолерантне на глутен, он мора бити посебно произведен, припремљен или прерађен да се избегне контаминација са пшеницом, ражи, јечмом или варијететима добијеним њиховим укрштањем, а садржај глутена у таквом овсу не сме бити већи од 20 мг/кг.</a:t>
            </a:r>
            <a:endParaRPr/>
          </a:p>
          <a:p>
            <a:pPr indent="-342900" lvl="0" marL="342900" rtl="0" algn="l">
              <a:spcBef>
                <a:spcPts val="400"/>
              </a:spcBef>
              <a:spcAft>
                <a:spcPts val="0"/>
              </a:spcAft>
              <a:buClr>
                <a:schemeClr val="dk1"/>
              </a:buClr>
              <a:buSzPct val="100000"/>
              <a:buChar char="•"/>
            </a:pPr>
            <a:r>
              <a:rPr lang="sr-Cyrl-RS"/>
              <a:t>Термин „веома низак садржај глутена“ може се користити у декларисању, рекламирању и презентацији производа из става 1. овог члана.</a:t>
            </a:r>
            <a:endParaRPr/>
          </a:p>
          <a:p>
            <a:pPr indent="-342900" lvl="0" marL="342900" rtl="0" algn="l">
              <a:spcBef>
                <a:spcPts val="400"/>
              </a:spcBef>
              <a:spcAft>
                <a:spcPts val="0"/>
              </a:spcAft>
              <a:buClr>
                <a:schemeClr val="dk1"/>
              </a:buClr>
              <a:buSzPct val="100000"/>
              <a:buChar char="•"/>
            </a:pPr>
            <a:r>
              <a:rPr lang="sr-Cyrl-RS"/>
              <a:t>Термин „без глутена“ може се користити у декларисању, рекламирању и презентацији производа из става 1. овог члана само ако садржај глутена није већи од 20 мг/кг у намирници у облику у ком се продаје крајњем потрошачу.</a:t>
            </a:r>
            <a:endParaRPr/>
          </a:p>
          <a:p>
            <a:pPr indent="-215900" lvl="0" marL="342900" rtl="0" algn="l">
              <a:spcBef>
                <a:spcPts val="400"/>
              </a:spcBef>
              <a:spcAft>
                <a:spcPts val="0"/>
              </a:spcAft>
              <a:buClr>
                <a:schemeClr val="dk1"/>
              </a:buClr>
              <a:buSzPct val="100000"/>
              <a:buNone/>
            </a:pPr>
            <a:r>
              <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56"/>
          <p:cNvSpPr txBox="1"/>
          <p:nvPr>
            <p:ph idx="1" type="body"/>
          </p:nvPr>
        </p:nvSpPr>
        <p:spPr>
          <a:xfrm>
            <a:off x="251520" y="332656"/>
            <a:ext cx="8712968" cy="5976664"/>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spcBef>
                <a:spcPts val="0"/>
              </a:spcBef>
              <a:spcAft>
                <a:spcPts val="0"/>
              </a:spcAft>
              <a:buClr>
                <a:schemeClr val="dk1"/>
              </a:buClr>
              <a:buSzPct val="100000"/>
              <a:buNone/>
            </a:pPr>
            <a:r>
              <a:rPr lang="sr-Cyrl-RS"/>
              <a:t>Квантитативно одређивање глутена у намирницама и састојцима мора да буде засновано на имунолошкој методи као што је ЕЛИСА Р5 Мендез метода, или другим методама које обезбеђују најмање исту осетљивост и специфичност.</a:t>
            </a:r>
            <a:endParaRPr/>
          </a:p>
          <a:p>
            <a:pPr indent="-342900" lvl="0" marL="342900" rtl="0" algn="l">
              <a:spcBef>
                <a:spcPts val="544"/>
              </a:spcBef>
              <a:spcAft>
                <a:spcPts val="0"/>
              </a:spcAft>
              <a:buClr>
                <a:schemeClr val="dk1"/>
              </a:buClr>
              <a:buSzPct val="100000"/>
              <a:buChar char="•"/>
            </a:pPr>
            <a:r>
              <a:rPr lang="sr-Cyrl-RS"/>
              <a:t>Коришћена антитела морају да реагују са фракцијама протеина житарица које су токсичне за особе са интолеранцијом на глутен и не смеју да дају укрштене реакције са другим протеинима житарица или другим компонентама намирница или састојака.</a:t>
            </a:r>
            <a:endParaRPr/>
          </a:p>
          <a:p>
            <a:pPr indent="-342900" lvl="0" marL="342900" rtl="0" algn="l">
              <a:spcBef>
                <a:spcPts val="544"/>
              </a:spcBef>
              <a:spcAft>
                <a:spcPts val="0"/>
              </a:spcAft>
              <a:buClr>
                <a:schemeClr val="dk1"/>
              </a:buClr>
              <a:buSzPct val="100000"/>
              <a:buChar char="•"/>
            </a:pPr>
            <a:r>
              <a:rPr lang="sr-Cyrl-RS"/>
              <a:t>Лимит детекције не сме бити виши од 10 мг глутена /кг.</a:t>
            </a:r>
            <a:endParaRPr/>
          </a:p>
          <a:p>
            <a:pPr indent="-342900" lvl="0" marL="342900" rtl="0" algn="l">
              <a:spcBef>
                <a:spcPts val="544"/>
              </a:spcBef>
              <a:spcAft>
                <a:spcPts val="0"/>
              </a:spcAft>
              <a:buClr>
                <a:schemeClr val="dk1"/>
              </a:buClr>
              <a:buSzPct val="100000"/>
              <a:buChar char="•"/>
            </a:pPr>
            <a:r>
              <a:rPr lang="sr-Cyrl-RS"/>
              <a:t>Квалитативна анализа која указује на присуство глутена или лимит тестови за глутен морају бити базирани на релевантним методама (нпр. ЕЛИСА, имуноблотинг, ДНК методе).</a:t>
            </a:r>
            <a:endParaRPr/>
          </a:p>
          <a:p>
            <a:pPr indent="-170180" lvl="0" marL="342900" rtl="0" algn="l">
              <a:spcBef>
                <a:spcPts val="544"/>
              </a:spcBef>
              <a:spcAft>
                <a:spcPts val="0"/>
              </a:spcAft>
              <a:buClr>
                <a:schemeClr val="dk1"/>
              </a:buClr>
              <a:buSzPct val="100000"/>
              <a:buNone/>
            </a:pPr>
            <a:r>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p5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Замене за кухињску со</a:t>
            </a:r>
            <a:endParaRPr/>
          </a:p>
        </p:txBody>
      </p:sp>
      <p:sp>
        <p:nvSpPr>
          <p:cNvPr id="453" name="Google Shape;453;p57"/>
          <p:cNvSpPr txBox="1"/>
          <p:nvPr>
            <p:ph idx="1" type="body"/>
          </p:nvPr>
        </p:nvSpPr>
        <p:spPr>
          <a:xfrm>
            <a:off x="179512" y="1268760"/>
            <a:ext cx="8784976" cy="5328592"/>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spcBef>
                <a:spcPts val="0"/>
              </a:spcBef>
              <a:spcAft>
                <a:spcPts val="0"/>
              </a:spcAft>
              <a:buClr>
                <a:schemeClr val="dk1"/>
              </a:buClr>
              <a:buSzPct val="100000"/>
              <a:buNone/>
            </a:pPr>
            <a:r>
              <a:rPr lang="sr-Cyrl-RS"/>
              <a:t>6. Замене за кухињску со, које се као такве презентирају, морају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l">
              <a:spcBef>
                <a:spcPts val="400"/>
              </a:spcBef>
              <a:spcAft>
                <a:spcPts val="0"/>
              </a:spcAft>
              <a:buClr>
                <a:schemeClr val="dk1"/>
              </a:buClr>
              <a:buSzPct val="100000"/>
              <a:buChar char="•"/>
            </a:pPr>
            <a:r>
              <a:rPr lang="sr-Cyrl-RS"/>
              <a:t>Под називом „замена за со за људску исхрану“ могу се стављати у промет дијететски производи добијени од супстанци наведених у Листи дозвољених замена за со за људску исхрану из Прилога бр. 22. који је одштампан уз овај правилник и чини његов саставни део.</a:t>
            </a:r>
            <a:endParaRPr/>
          </a:p>
          <a:p>
            <a:pPr indent="0" lvl="0" marL="0" rtl="0" algn="l">
              <a:spcBef>
                <a:spcPts val="400"/>
              </a:spcBef>
              <a:spcAft>
                <a:spcPts val="0"/>
              </a:spcAft>
              <a:buClr>
                <a:schemeClr val="dk1"/>
              </a:buClr>
              <a:buSzPct val="100000"/>
              <a:buNone/>
            </a:pPr>
            <a:r>
              <a:rPr lang="sr-Cyrl-RS"/>
              <a:t>Заменама за со за људску исхрану могу се додавати:</a:t>
            </a:r>
            <a:endParaRPr/>
          </a:p>
          <a:p>
            <a:pPr indent="0" lvl="0" marL="0" rtl="0" algn="l">
              <a:spcBef>
                <a:spcPts val="400"/>
              </a:spcBef>
              <a:spcAft>
                <a:spcPts val="0"/>
              </a:spcAft>
              <a:buClr>
                <a:schemeClr val="dk1"/>
              </a:buClr>
              <a:buSzPct val="100000"/>
              <a:buNone/>
            </a:pPr>
            <a:r>
              <a:rPr lang="sr-Cyrl-RS"/>
              <a:t>1) одговарајуће намирнице или састојци намирница (нпр. шећер, брашно) за потребе дисперговања;</a:t>
            </a:r>
            <a:endParaRPr/>
          </a:p>
          <a:p>
            <a:pPr indent="0" lvl="0" marL="0" rtl="0" algn="l">
              <a:spcBef>
                <a:spcPts val="400"/>
              </a:spcBef>
              <a:spcAft>
                <a:spcPts val="0"/>
              </a:spcAft>
              <a:buClr>
                <a:schemeClr val="dk1"/>
              </a:buClr>
              <a:buSzPct val="100000"/>
              <a:buNone/>
            </a:pPr>
            <a:r>
              <a:rPr lang="sr-Cyrl-RS"/>
              <a:t>2) адитиви у складу са прописом којим се регулишу услови употребе адитива у намирницама.</a:t>
            </a:r>
            <a:endParaRPr/>
          </a:p>
          <a:p>
            <a:pPr indent="0" lvl="0" marL="0" rtl="0" algn="l">
              <a:spcBef>
                <a:spcPts val="400"/>
              </a:spcBef>
              <a:spcAft>
                <a:spcPts val="0"/>
              </a:spcAft>
              <a:buClr>
                <a:schemeClr val="dk1"/>
              </a:buClr>
              <a:buSzPct val="100000"/>
              <a:buNone/>
            </a:pPr>
            <a:r>
              <a:rPr lang="sr-Cyrl-RS"/>
              <a:t>Количина натријума у заменама за со за људску исхрану не сме бити већа од 120 мг у 100 г замене за со за људску исхрану.</a:t>
            </a:r>
            <a:endParaRPr/>
          </a:p>
          <a:p>
            <a:pPr indent="0" lvl="0" marL="0" rtl="0" algn="l">
              <a:spcBef>
                <a:spcPts val="400"/>
              </a:spcBef>
              <a:spcAft>
                <a:spcPts val="0"/>
              </a:spcAft>
              <a:buClr>
                <a:schemeClr val="dk1"/>
              </a:buClr>
              <a:buSzPct val="100000"/>
              <a:buNone/>
            </a:pPr>
            <a:r>
              <a:rPr lang="sr-Cyrl-RS"/>
              <a:t>Замени за со за људску исхрану мора се додавати јод у облику калијум-јодата или калијум-јодида у количини прописаној за кухињску со.</a:t>
            </a:r>
            <a:endParaRPr/>
          </a:p>
          <a:p>
            <a:pPr indent="0" lvl="0" marL="0" rtl="0" algn="l">
              <a:spcBef>
                <a:spcPts val="400"/>
              </a:spcBef>
              <a:spcAft>
                <a:spcPts val="0"/>
              </a:spcAft>
              <a:buClr>
                <a:schemeClr val="dk1"/>
              </a:buClr>
              <a:buSzPct val="100000"/>
              <a:buNone/>
            </a:pPr>
            <a:r>
              <a:rPr lang="sr-Cyrl-RS"/>
              <a:t>Декларација замене за со за људску исхрану која садржи калијум треба да садржи препоручен начин употребе.</a:t>
            </a:r>
            <a:endParaRPr/>
          </a:p>
          <a:p>
            <a:pPr indent="-215900" lvl="0" marL="342900" rtl="0" algn="l">
              <a:spcBef>
                <a:spcPts val="400"/>
              </a:spcBef>
              <a:spcAft>
                <a:spcPts val="0"/>
              </a:spcAft>
              <a:buClr>
                <a:schemeClr val="dk1"/>
              </a:buClr>
              <a:buSzPct val="100000"/>
              <a:buNone/>
            </a:pPr>
            <a:r>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5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ДОДАЦИ ИСХРАНИ</a:t>
            </a:r>
            <a:endParaRPr/>
          </a:p>
        </p:txBody>
      </p:sp>
      <p:sp>
        <p:nvSpPr>
          <p:cNvPr id="459" name="Google Shape;459;p5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Clr>
                <a:schemeClr val="dk1"/>
              </a:buClr>
              <a:buSzPct val="100000"/>
              <a:buChar char="•"/>
            </a:pPr>
            <a:r>
              <a:rPr lang="sr-Cyrl-RS"/>
              <a:t>Супстанце са хранљивим или физиолошким ефектом су витамини и минералне супстанце наведене у Прилогу бр. 24. овог правилника, као и друге супстанце са хранљивим или физиолошким ефектом као што су: протеини, аминокиселине, масне киселине, лецитини, влакна, квасац, биљке, биљне сировине, препарати биљних сировина, састојци изоловани из биљног материјала (нпр. биофлавоноиди, каротеноиди, изофлавони, глукозинолати), ензими и коензими, живе културе микроорганизама, одређени пчелињи производи и друге супстанце.</a:t>
            </a:r>
            <a:endParaRPr/>
          </a:p>
          <a:p>
            <a:pPr indent="-342900" lvl="0" marL="342900" rtl="0" algn="l">
              <a:spcBef>
                <a:spcPts val="448"/>
              </a:spcBef>
              <a:spcAft>
                <a:spcPts val="0"/>
              </a:spcAft>
              <a:buClr>
                <a:schemeClr val="dk1"/>
              </a:buClr>
              <a:buSzPct val="100000"/>
              <a:buChar char="•"/>
            </a:pPr>
            <a:r>
              <a:rPr lang="sr-Cyrl-RS"/>
              <a:t>Биљна сировина је цео или уситњен, сиров или осушен део биљке, алге, гљиве или лишаја.</a:t>
            </a:r>
            <a:endParaRPr/>
          </a:p>
          <a:p>
            <a:pPr indent="-342900" lvl="0" marL="342900" rtl="0" algn="l">
              <a:spcBef>
                <a:spcPts val="448"/>
              </a:spcBef>
              <a:spcAft>
                <a:spcPts val="0"/>
              </a:spcAft>
              <a:buClr>
                <a:schemeClr val="dk1"/>
              </a:buClr>
              <a:buSzPct val="100000"/>
              <a:buChar char="•"/>
            </a:pPr>
            <a:r>
              <a:rPr lang="sr-Cyrl-RS"/>
              <a:t>Препарати биљних сировина су производи који се добијају из биљних сировина применом специфичних поступака као што су: дестилација, цеђење, екстракција, фракционисање, пречишћавање, концентрисање, ферментација и др.</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5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sr-Cyrl-RS"/>
              <a:t>Минималне количине витамина и минерала у додацима исхрани су оне којима се са количином производа која се препоручује за дневни унос обезбеђује 15% препорученог дневног уноса (ПДУ) из Прилога бр. 1. овог правилника.</a:t>
            </a:r>
            <a:endParaRPr/>
          </a:p>
          <a:p>
            <a:pPr indent="-342900" lvl="0" marL="342900" rtl="0" algn="l">
              <a:spcBef>
                <a:spcPts val="592"/>
              </a:spcBef>
              <a:spcAft>
                <a:spcPts val="0"/>
              </a:spcAft>
              <a:buClr>
                <a:schemeClr val="dk1"/>
              </a:buClr>
              <a:buSzPct val="100000"/>
              <a:buChar char="•"/>
            </a:pPr>
            <a:r>
              <a:rPr lang="sr-Cyrl-RS"/>
              <a:t>Максимално дозвољене количине витамина и минерала у додацима исхрани за одрасле у количини производа која се препоручује за дневни унос дате су у Прилогу бр. 25. овог правилника.</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Заштитни елементи</a:t>
            </a:r>
            <a:endParaRPr/>
          </a:p>
        </p:txBody>
      </p:sp>
      <p:sp>
        <p:nvSpPr>
          <p:cNvPr id="128" name="Google Shape;128;p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Протеини</a:t>
            </a:r>
            <a:endParaRPr/>
          </a:p>
          <a:p>
            <a:pPr indent="-342900" lvl="0" marL="342900" rtl="0" algn="l">
              <a:spcBef>
                <a:spcPts val="640"/>
              </a:spcBef>
              <a:spcAft>
                <a:spcPts val="0"/>
              </a:spcAft>
              <a:buClr>
                <a:schemeClr val="dk1"/>
              </a:buClr>
              <a:buSzPts val="3200"/>
              <a:buChar char="•"/>
            </a:pPr>
            <a:r>
              <a:rPr lang="sr-Cyrl-RS"/>
              <a:t>Витамини </a:t>
            </a:r>
            <a:endParaRPr/>
          </a:p>
          <a:p>
            <a:pPr indent="-342900" lvl="0" marL="342900" rtl="0" algn="l">
              <a:spcBef>
                <a:spcPts val="640"/>
              </a:spcBef>
              <a:spcAft>
                <a:spcPts val="0"/>
              </a:spcAft>
              <a:buClr>
                <a:schemeClr val="dk1"/>
              </a:buClr>
              <a:buSzPts val="3200"/>
              <a:buChar char="•"/>
            </a:pPr>
            <a:r>
              <a:rPr lang="sr-Cyrl-RS"/>
              <a:t>Минералне материје</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6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sr-Cyrl-RS"/>
              <a:t>декларација мора да садржи следеће податке:</a:t>
            </a:r>
            <a:endParaRPr/>
          </a:p>
        </p:txBody>
      </p:sp>
      <p:sp>
        <p:nvSpPr>
          <p:cNvPr id="470" name="Google Shape;470;p6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spcBef>
                <a:spcPts val="0"/>
              </a:spcBef>
              <a:spcAft>
                <a:spcPts val="0"/>
              </a:spcAft>
              <a:buClr>
                <a:schemeClr val="dk1"/>
              </a:buClr>
              <a:buSzPct val="100000"/>
              <a:buNone/>
            </a:pPr>
            <a:r>
              <a:rPr lang="sr-Cyrl-RS"/>
              <a:t>1) називе категорија хранљивих састојака или супстанци које карактеришу производ или опис природе ових хранљивих састојака или супстанци;</a:t>
            </a:r>
            <a:endParaRPr/>
          </a:p>
          <a:p>
            <a:pPr indent="0" lvl="0" marL="0" rtl="0" algn="l">
              <a:spcBef>
                <a:spcPts val="448"/>
              </a:spcBef>
              <a:spcAft>
                <a:spcPts val="0"/>
              </a:spcAft>
              <a:buClr>
                <a:schemeClr val="dk1"/>
              </a:buClr>
              <a:buSzPct val="100000"/>
              <a:buNone/>
            </a:pPr>
            <a:r>
              <a:rPr lang="sr-Cyrl-RS"/>
              <a:t>2) количину производа која се препоручује за дневни унос;</a:t>
            </a:r>
            <a:endParaRPr/>
          </a:p>
          <a:p>
            <a:pPr indent="0" lvl="0" marL="0" rtl="0" algn="l">
              <a:spcBef>
                <a:spcPts val="448"/>
              </a:spcBef>
              <a:spcAft>
                <a:spcPts val="0"/>
              </a:spcAft>
              <a:buClr>
                <a:schemeClr val="dk1"/>
              </a:buClr>
              <a:buSzPct val="100000"/>
              <a:buNone/>
            </a:pPr>
            <a:r>
              <a:rPr lang="sr-Cyrl-RS"/>
              <a:t>3) упозорење да се не сме прекорачити препоручена дневна доза;</a:t>
            </a:r>
            <a:endParaRPr/>
          </a:p>
          <a:p>
            <a:pPr indent="0" lvl="0" marL="0" rtl="0" algn="l">
              <a:spcBef>
                <a:spcPts val="448"/>
              </a:spcBef>
              <a:spcAft>
                <a:spcPts val="0"/>
              </a:spcAft>
              <a:buClr>
                <a:schemeClr val="dk1"/>
              </a:buClr>
              <a:buSzPct val="100000"/>
              <a:buNone/>
            </a:pPr>
            <a:r>
              <a:rPr lang="sr-Cyrl-RS"/>
              <a:t>4) напомена да се додаци исхрани не могу користити као замена за разноврсну исхрану;</a:t>
            </a:r>
            <a:endParaRPr/>
          </a:p>
          <a:p>
            <a:pPr indent="0" lvl="0" marL="0" rtl="0" algn="l">
              <a:spcBef>
                <a:spcPts val="448"/>
              </a:spcBef>
              <a:spcAft>
                <a:spcPts val="0"/>
              </a:spcAft>
              <a:buClr>
                <a:schemeClr val="dk1"/>
              </a:buClr>
              <a:buSzPct val="100000"/>
              <a:buNone/>
            </a:pPr>
            <a:r>
              <a:rPr lang="sr-Cyrl-RS"/>
              <a:t>5) напомену да ове производе треба држати ван домашаја деце;</a:t>
            </a:r>
            <a:endParaRPr/>
          </a:p>
          <a:p>
            <a:pPr indent="0" lvl="0" marL="0" rtl="0" algn="l">
              <a:spcBef>
                <a:spcPts val="448"/>
              </a:spcBef>
              <a:spcAft>
                <a:spcPts val="0"/>
              </a:spcAft>
              <a:buClr>
                <a:schemeClr val="dk1"/>
              </a:buClr>
              <a:buSzPct val="100000"/>
              <a:buNone/>
            </a:pPr>
            <a:r>
              <a:rPr lang="sr-Cyrl-RS"/>
              <a:t>6) упутство о намени и начину примене додатка исхрани; ограничења у примени и посебна упозорења за потенцијално ризичне категорије: деца, труднице, дојиље, лица која болују од хроничних болести и др.</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61"/>
          <p:cNvSpPr txBox="1"/>
          <p:nvPr>
            <p:ph type="title"/>
          </p:nvPr>
        </p:nvSpPr>
        <p:spPr>
          <a:xfrm>
            <a:off x="107504" y="274638"/>
            <a:ext cx="8928992" cy="1143000"/>
          </a:xfrm>
          <a:prstGeom prst="rect">
            <a:avLst/>
          </a:prstGeom>
          <a:noFill/>
          <a:ln>
            <a:noFill/>
          </a:ln>
        </p:spPr>
        <p:txBody>
          <a:bodyPr anchorCtr="0" anchor="ctr" bIns="45700" lIns="91425" spcFirstLastPara="1" rIns="91425" wrap="square" tIns="45700">
            <a:noAutofit/>
          </a:bodyPr>
          <a:lstStyle/>
          <a:p>
            <a:pPr indent="0" lvl="0" marL="0" rtl="0" algn="just">
              <a:spcBef>
                <a:spcPts val="0"/>
              </a:spcBef>
              <a:spcAft>
                <a:spcPts val="0"/>
              </a:spcAft>
              <a:buClr>
                <a:schemeClr val="dk1"/>
              </a:buClr>
              <a:buSzPts val="2400"/>
              <a:buFont typeface="Calibri"/>
              <a:buNone/>
            </a:pPr>
            <a:r>
              <a:rPr lang="sr-Cyrl-RS" sz="2400"/>
              <a:t>Додатак исхрани као активни састојак могу да садрже биљке, биљне сировине, препарате биљних сировина, или састојке изоловане из биљног материјала, појединачно или као мешавину.</a:t>
            </a:r>
            <a:br>
              <a:rPr lang="sr-Cyrl-RS" sz="2400"/>
            </a:br>
            <a:endParaRPr sz="2400"/>
          </a:p>
        </p:txBody>
      </p:sp>
      <p:sp>
        <p:nvSpPr>
          <p:cNvPr id="476" name="Google Shape;476;p61"/>
          <p:cNvSpPr txBox="1"/>
          <p:nvPr>
            <p:ph idx="1" type="body"/>
          </p:nvPr>
        </p:nvSpPr>
        <p:spPr>
          <a:xfrm>
            <a:off x="457200" y="1600200"/>
            <a:ext cx="8229600" cy="4781128"/>
          </a:xfrm>
          <a:prstGeom prst="rect">
            <a:avLst/>
          </a:prstGeom>
          <a:noFill/>
          <a:ln>
            <a:noFill/>
          </a:ln>
        </p:spPr>
        <p:txBody>
          <a:bodyPr anchorCtr="0" anchor="t" bIns="45700" lIns="91425" spcFirstLastPara="1" rIns="91425" wrap="square" tIns="45700">
            <a:normAutofit fontScale="47500" lnSpcReduction="20000"/>
          </a:bodyPr>
          <a:lstStyle/>
          <a:p>
            <a:pPr indent="-342900" lvl="0" marL="342900" rtl="0" algn="l">
              <a:spcBef>
                <a:spcPts val="0"/>
              </a:spcBef>
              <a:spcAft>
                <a:spcPts val="0"/>
              </a:spcAft>
              <a:buClr>
                <a:schemeClr val="dk1"/>
              </a:buClr>
              <a:buSzPct val="100000"/>
              <a:buChar char="•"/>
            </a:pPr>
            <a:r>
              <a:rPr lang="sr-Cyrl-RS"/>
              <a:t>Додатак исхрани као активни састојак могу да садрже биљке, биљне сировине, препарате биљних сировина, или састојке изоловане из биљног материјала, појединачно или као мешавину.</a:t>
            </a:r>
            <a:endParaRPr/>
          </a:p>
          <a:p>
            <a:pPr indent="-342900" lvl="0" marL="342900" rtl="0" algn="l">
              <a:spcBef>
                <a:spcPts val="304"/>
              </a:spcBef>
              <a:spcAft>
                <a:spcPts val="0"/>
              </a:spcAft>
              <a:buClr>
                <a:schemeClr val="dk1"/>
              </a:buClr>
              <a:buSzPct val="100000"/>
              <a:buChar char="•"/>
            </a:pPr>
            <a:r>
              <a:rPr lang="sr-Cyrl-RS"/>
              <a:t>Биљни додаци исхрани могу да садрже намирнице биљног порекла (воће, поврће), зачинске, ароматичне и лековите биљке, њихове делове или препарате, смеше састојака или изолована једињења.</a:t>
            </a:r>
            <a:endParaRPr/>
          </a:p>
          <a:p>
            <a:pPr indent="-342900" lvl="0" marL="342900" rtl="0" algn="l">
              <a:spcBef>
                <a:spcPts val="304"/>
              </a:spcBef>
              <a:spcAft>
                <a:spcPts val="0"/>
              </a:spcAft>
              <a:buClr>
                <a:schemeClr val="dk1"/>
              </a:buClr>
              <a:buSzPct val="100000"/>
              <a:buChar char="•"/>
            </a:pPr>
            <a:r>
              <a:rPr lang="sr-Cyrl-RS"/>
              <a:t>Када додатак исхрани садржи биљке, биљне сировине, препарате биљних сировина или састојке изоловане из биљног материјала, њихова количина у дневној дози производа не треба да буде мања од 15% и већа од 65% у односу на познату терапијску дневну дозу те биљне сировине или препарата, како је то дефинисано у монографијама Европске агенције за лекове (ЕМА), Европског научног удружења за фитотерапију (ЕСЦОР), Светске здравствене организације, немачке Комисије Е и Пхyсицианс Деск Референце фор Хербал Медицинес.</a:t>
            </a:r>
            <a:endParaRPr/>
          </a:p>
          <a:p>
            <a:pPr indent="-342900" lvl="0" marL="342900" rtl="0" algn="l">
              <a:spcBef>
                <a:spcPts val="304"/>
              </a:spcBef>
              <a:spcAft>
                <a:spcPts val="0"/>
              </a:spcAft>
              <a:buClr>
                <a:schemeClr val="dk1"/>
              </a:buClr>
              <a:buSzPct val="100000"/>
              <a:buChar char="•"/>
            </a:pPr>
            <a:r>
              <a:rPr lang="sr-Cyrl-RS"/>
              <a:t>Додаци исхрани не смеју да садрже биљке, делове биљака или препарате биљака које садрже састојке јаке фармаколошке активности, без обзира на њихов масени удео у производу, као ни биљке, делове биљака или препарате биљака за које постоје релевантни подаци да имају штетно деловање на здравље људи.</a:t>
            </a:r>
            <a:endParaRPr/>
          </a:p>
          <a:p>
            <a:pPr indent="-342900" lvl="0" marL="342900" rtl="0" algn="l">
              <a:spcBef>
                <a:spcPts val="304"/>
              </a:spcBef>
              <a:spcAft>
                <a:spcPts val="0"/>
              </a:spcAft>
              <a:buClr>
                <a:schemeClr val="dk1"/>
              </a:buClr>
              <a:buSzPct val="100000"/>
              <a:buChar char="•"/>
            </a:pPr>
            <a:r>
              <a:rPr lang="sr-Cyrl-RS"/>
              <a:t>Препарати биљака морају бити произведени у складу с добром произвођачком праксом од биљних сировина које су произведене у складу с добром ратарском производњом и добром праксом сакупљања лековитих биљака.</a:t>
            </a:r>
            <a:endParaRPr/>
          </a:p>
          <a:p>
            <a:pPr indent="-342900" lvl="0" marL="342900" rtl="0" algn="l">
              <a:spcBef>
                <a:spcPts val="304"/>
              </a:spcBef>
              <a:spcAft>
                <a:spcPts val="0"/>
              </a:spcAft>
              <a:buClr>
                <a:schemeClr val="dk1"/>
              </a:buClr>
              <a:buSzPct val="100000"/>
              <a:buChar char="•"/>
            </a:pPr>
            <a:r>
              <a:rPr lang="sr-Cyrl-RS"/>
              <a:t>Сировине које се користе за израду биљних додатака исхрани морају задовољавати услове здравствене исправности и квалитета у складу са захтевима посебних правилника о квалитету намирница, фармакопеје, техничких стандарда (СРПС, ИСО), интерних стандарда произвођача или других адекватних стандарда.</a:t>
            </a:r>
            <a:endParaRPr/>
          </a:p>
          <a:p>
            <a:pPr indent="-246380" lvl="0" marL="342900" rtl="0" algn="l">
              <a:spcBef>
                <a:spcPts val="304"/>
              </a:spcBef>
              <a:spcAft>
                <a:spcPts val="0"/>
              </a:spcAft>
              <a:buClr>
                <a:schemeClr val="dk1"/>
              </a:buClr>
              <a:buSzPct val="100000"/>
              <a:buNone/>
            </a:pPr>
            <a:r>
              <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6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ОЗНАЧАВАЊЕ АЛЕРГЕНА</a:t>
            </a:r>
            <a:endParaRPr/>
          </a:p>
        </p:txBody>
      </p:sp>
      <p:sp>
        <p:nvSpPr>
          <p:cNvPr id="482" name="Google Shape;482;p6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Clr>
                <a:schemeClr val="dk1"/>
              </a:buClr>
              <a:buSzPct val="100000"/>
              <a:buChar char="•"/>
            </a:pPr>
            <a:r>
              <a:rPr lang="sr-Cyrl-RS"/>
              <a:t>Члан 90</a:t>
            </a:r>
            <a:endParaRPr/>
          </a:p>
          <a:p>
            <a:pPr indent="-342900" lvl="0" marL="342900" rtl="0" algn="l">
              <a:spcBef>
                <a:spcPts val="448"/>
              </a:spcBef>
              <a:spcAft>
                <a:spcPts val="0"/>
              </a:spcAft>
              <a:buClr>
                <a:schemeClr val="dk1"/>
              </a:buClr>
              <a:buSzPct val="100000"/>
              <a:buChar char="•"/>
            </a:pPr>
            <a:r>
              <a:rPr lang="sr-Cyrl-RS"/>
              <a:t>Сваки састојак коришћен у производњи производа који је присутан у финалном производу, макар и у измењеном облику, а који потиче од састојака наведених у Прилогу бр. 27. који је одштампан уз овај правилник и чини његов саставни део, мора да буде наведен у списку састојака са јасном референцом на назив састојка од ког потиче.</a:t>
            </a:r>
            <a:endParaRPr/>
          </a:p>
          <a:p>
            <a:pPr indent="-342900" lvl="0" marL="342900" rtl="0" algn="l">
              <a:spcBef>
                <a:spcPts val="448"/>
              </a:spcBef>
              <a:spcAft>
                <a:spcPts val="0"/>
              </a:spcAft>
              <a:buClr>
                <a:schemeClr val="dk1"/>
              </a:buClr>
              <a:buSzPct val="100000"/>
              <a:buChar char="•"/>
            </a:pPr>
            <a:r>
              <a:rPr lang="sr-Cyrl-RS"/>
              <a:t>Члан 91</a:t>
            </a:r>
            <a:endParaRPr/>
          </a:p>
          <a:p>
            <a:pPr indent="-342900" lvl="0" marL="342900" rtl="0" algn="l">
              <a:spcBef>
                <a:spcPts val="448"/>
              </a:spcBef>
              <a:spcAft>
                <a:spcPts val="0"/>
              </a:spcAft>
              <a:buClr>
                <a:schemeClr val="dk1"/>
              </a:buClr>
              <a:buSzPct val="100000"/>
              <a:buChar char="•"/>
            </a:pPr>
            <a:r>
              <a:rPr lang="sr-Cyrl-RS"/>
              <a:t>Уколико постоји могућност да производ садржи неки од састојака наведених у Прилогу бр. 27. овог правилника иако они нису коришћени као састојци у производњи тог производа, обавезно је у декларацији навести могућност присуства тог састојка („Може да садржи… „).</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pic>
        <p:nvPicPr>
          <p:cNvPr id="487" name="Google Shape;487;p63"/>
          <p:cNvPicPr preferRelativeResize="0"/>
          <p:nvPr/>
        </p:nvPicPr>
        <p:blipFill rotWithShape="1">
          <a:blip r:embed="rId3">
            <a:alphaModFix/>
          </a:blip>
          <a:srcRect b="0" l="0" r="0" t="0"/>
          <a:stretch/>
        </p:blipFill>
        <p:spPr>
          <a:xfrm>
            <a:off x="-180528" y="327820"/>
            <a:ext cx="9000999" cy="5182394"/>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pic>
        <p:nvPicPr>
          <p:cNvPr id="492" name="Google Shape;492;p64"/>
          <p:cNvPicPr preferRelativeResize="0"/>
          <p:nvPr/>
        </p:nvPicPr>
        <p:blipFill rotWithShape="1">
          <a:blip r:embed="rId3">
            <a:alphaModFix/>
          </a:blip>
          <a:srcRect b="0" l="0" r="0" t="0"/>
          <a:stretch/>
        </p:blipFill>
        <p:spPr>
          <a:xfrm>
            <a:off x="962025" y="1409700"/>
            <a:ext cx="7219950" cy="4038600"/>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6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узорковање</a:t>
            </a:r>
            <a:endParaRPr/>
          </a:p>
        </p:txBody>
      </p:sp>
      <p:sp>
        <p:nvSpPr>
          <p:cNvPr id="498" name="Google Shape;498;p6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sr-Cyrl-RS"/>
              <a:t>Количина узорка</a:t>
            </a:r>
            <a:endParaRPr/>
          </a:p>
          <a:p>
            <a:pPr indent="-342900" lvl="0" marL="342900" rtl="0" algn="l">
              <a:spcBef>
                <a:spcPts val="592"/>
              </a:spcBef>
              <a:spcAft>
                <a:spcPts val="0"/>
              </a:spcAft>
              <a:buClr>
                <a:schemeClr val="dk1"/>
              </a:buClr>
              <a:buSzPct val="100000"/>
              <a:buChar char="•"/>
            </a:pPr>
            <a:r>
              <a:rPr lang="sr-Cyrl-RS"/>
              <a:t>Пријем узорка</a:t>
            </a:r>
            <a:endParaRPr/>
          </a:p>
          <a:p>
            <a:pPr indent="-342900" lvl="0" marL="342900" rtl="0" algn="l">
              <a:spcBef>
                <a:spcPts val="592"/>
              </a:spcBef>
              <a:spcAft>
                <a:spcPts val="0"/>
              </a:spcAft>
              <a:buClr>
                <a:schemeClr val="dk1"/>
              </a:buClr>
              <a:buSzPct val="100000"/>
              <a:buChar char="•"/>
            </a:pPr>
            <a:r>
              <a:rPr lang="sr-Cyrl-RS"/>
              <a:t>Обрасци</a:t>
            </a:r>
            <a:endParaRPr/>
          </a:p>
          <a:p>
            <a:pPr indent="-342900" lvl="0" marL="342900" rtl="0" algn="l">
              <a:spcBef>
                <a:spcPts val="592"/>
              </a:spcBef>
              <a:spcAft>
                <a:spcPts val="0"/>
              </a:spcAft>
              <a:buClr>
                <a:schemeClr val="dk1"/>
              </a:buClr>
              <a:buSzPct val="100000"/>
              <a:buChar char="•"/>
            </a:pPr>
            <a:r>
              <a:rPr lang="sr-Cyrl-RS"/>
              <a:t>Физичко-хемијске анализе</a:t>
            </a:r>
            <a:endParaRPr/>
          </a:p>
          <a:p>
            <a:pPr indent="-342900" lvl="0" marL="342900" rtl="0" algn="l">
              <a:spcBef>
                <a:spcPts val="592"/>
              </a:spcBef>
              <a:spcAft>
                <a:spcPts val="0"/>
              </a:spcAft>
              <a:buClr>
                <a:schemeClr val="dk1"/>
              </a:buClr>
              <a:buSzPct val="100000"/>
              <a:buChar char="•"/>
            </a:pPr>
            <a:r>
              <a:rPr lang="sr-Cyrl-RS"/>
              <a:t>Микробиолошке анализе</a:t>
            </a:r>
            <a:endParaRPr/>
          </a:p>
          <a:p>
            <a:pPr indent="-342900" lvl="0" marL="342900" rtl="0" algn="l">
              <a:spcBef>
                <a:spcPts val="592"/>
              </a:spcBef>
              <a:spcAft>
                <a:spcPts val="0"/>
              </a:spcAft>
              <a:buClr>
                <a:schemeClr val="dk1"/>
              </a:buClr>
              <a:buSzPct val="100000"/>
              <a:buChar char="•"/>
            </a:pPr>
            <a:r>
              <a:rPr lang="sr-Cyrl-RS"/>
              <a:t>Радиолошке анализе</a:t>
            </a:r>
            <a:endParaRPr/>
          </a:p>
          <a:p>
            <a:pPr indent="-342900" lvl="0" marL="342900" rtl="0" algn="l">
              <a:spcBef>
                <a:spcPts val="592"/>
              </a:spcBef>
              <a:spcAft>
                <a:spcPts val="0"/>
              </a:spcAft>
              <a:buClr>
                <a:schemeClr val="dk1"/>
              </a:buClr>
              <a:buSzPct val="100000"/>
              <a:buChar char="•"/>
            </a:pPr>
            <a:r>
              <a:rPr lang="sr-Cyrl-RS"/>
              <a:t>Методе</a:t>
            </a:r>
            <a:endParaRPr/>
          </a:p>
          <a:p>
            <a:pPr indent="-342900" lvl="0" marL="342900" rtl="0" algn="l">
              <a:spcBef>
                <a:spcPts val="592"/>
              </a:spcBef>
              <a:spcAft>
                <a:spcPts val="0"/>
              </a:spcAft>
              <a:buClr>
                <a:schemeClr val="dk1"/>
              </a:buClr>
              <a:buSzPct val="100000"/>
              <a:buChar char="•"/>
            </a:pPr>
            <a:r>
              <a:rPr lang="sr-Cyrl-RS"/>
              <a:t>Опрема </a:t>
            </a:r>
            <a:endParaRPr/>
          </a:p>
          <a:p>
            <a:pPr indent="-342900" lvl="0" marL="342900" rtl="0" algn="l">
              <a:spcBef>
                <a:spcPts val="592"/>
              </a:spcBef>
              <a:spcAft>
                <a:spcPts val="0"/>
              </a:spcAft>
              <a:buClr>
                <a:schemeClr val="dk1"/>
              </a:buClr>
              <a:buSzPct val="100000"/>
              <a:buChar char="•"/>
            </a:pPr>
            <a:r>
              <a:rPr lang="sr-Cyrl-RS"/>
              <a:t>Кадрови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6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НУТРИТИВНИ СУПЛЕМЕНТИ</a:t>
            </a:r>
            <a:endParaRPr/>
          </a:p>
        </p:txBody>
      </p:sp>
      <p:sp>
        <p:nvSpPr>
          <p:cNvPr id="504" name="Google Shape;504;p6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1"/>
              </a:buClr>
              <a:buSzPts val="3200"/>
              <a:buNone/>
            </a:pPr>
            <a:r>
              <a:rPr lang="sr-Cyrl-RS"/>
              <a:t>5. НЕДЕЉА НАСТАВЕ</a:t>
            </a:r>
            <a:endParaRPr/>
          </a:p>
          <a:p>
            <a:pPr indent="0" lvl="0" marL="0" rtl="0" algn="ctr">
              <a:spcBef>
                <a:spcPts val="640"/>
              </a:spcBef>
              <a:spcAft>
                <a:spcPts val="0"/>
              </a:spcAft>
              <a:buClr>
                <a:schemeClr val="dk1"/>
              </a:buClr>
              <a:buSzPts val="3200"/>
              <a:buNone/>
            </a:pPr>
            <a:r>
              <a:rPr lang="sr-Cyrl-RS"/>
              <a:t>ВЕЖБЕ</a:t>
            </a:r>
            <a:endParaRPr/>
          </a:p>
          <a:p>
            <a:pPr indent="0" lvl="0" marL="0" rtl="0" algn="ctr">
              <a:spcBef>
                <a:spcPts val="640"/>
              </a:spcBef>
              <a:spcAft>
                <a:spcPts val="0"/>
              </a:spcAft>
              <a:buClr>
                <a:schemeClr val="dk1"/>
              </a:buClr>
              <a:buSzPts val="3200"/>
              <a:buNone/>
            </a:pPr>
            <a:r>
              <a:rPr lang="sr-Cyrl-RS"/>
              <a:t>ISO 17025</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 name="Shape 508"/>
        <p:cNvGrpSpPr/>
        <p:nvPr/>
      </p:nvGrpSpPr>
      <p:grpSpPr>
        <a:xfrm>
          <a:off x="0" y="0"/>
          <a:ext cx="0" cy="0"/>
          <a:chOff x="0" y="0"/>
          <a:chExt cx="0" cy="0"/>
        </a:xfrm>
      </p:grpSpPr>
      <p:sp>
        <p:nvSpPr>
          <p:cNvPr id="509" name="Google Shape;509;p6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sr-Cyrl-RS" sz="3600"/>
              <a:t>ISO 9001 – Систем менаџмента квалитетом</a:t>
            </a:r>
            <a:br>
              <a:rPr b="1" lang="sr-Cyrl-RS"/>
            </a:br>
            <a:br>
              <a:rPr b="1" lang="sr-Cyrl-RS"/>
            </a:br>
            <a:endParaRPr/>
          </a:p>
        </p:txBody>
      </p:sp>
      <p:sp>
        <p:nvSpPr>
          <p:cNvPr id="510" name="Google Shape;510;p67"/>
          <p:cNvSpPr txBox="1"/>
          <p:nvPr>
            <p:ph idx="1" type="body"/>
          </p:nvPr>
        </p:nvSpPr>
        <p:spPr>
          <a:xfrm>
            <a:off x="152400" y="990600"/>
            <a:ext cx="8610600" cy="5638800"/>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spcBef>
                <a:spcPts val="0"/>
              </a:spcBef>
              <a:spcAft>
                <a:spcPts val="0"/>
              </a:spcAft>
              <a:buClr>
                <a:schemeClr val="dk1"/>
              </a:buClr>
              <a:buSzPct val="100000"/>
              <a:buChar char="•"/>
            </a:pPr>
            <a:r>
              <a:rPr b="1" lang="sr-Cyrl-RS"/>
              <a:t>Шта је ISO 9001?</a:t>
            </a:r>
            <a:endParaRPr/>
          </a:p>
          <a:p>
            <a:pPr indent="-342900" lvl="0" marL="342900" rtl="0" algn="l">
              <a:spcBef>
                <a:spcPts val="592"/>
              </a:spcBef>
              <a:spcAft>
                <a:spcPts val="0"/>
              </a:spcAft>
              <a:buClr>
                <a:schemeClr val="dk1"/>
              </a:buClr>
              <a:buSzPct val="100000"/>
              <a:buChar char="•"/>
            </a:pPr>
            <a:r>
              <a:rPr b="1" lang="sr-Cyrl-RS"/>
              <a:t>ISO 9001</a:t>
            </a:r>
            <a:r>
              <a:rPr lang="sr-Cyrl-RS"/>
              <a:t> је међународни стандард који садржи захтеве за </a:t>
            </a:r>
            <a:r>
              <a:rPr b="1" lang="sr-Cyrl-RS"/>
              <a:t>систем управљања квалитетом</a:t>
            </a:r>
            <a:r>
              <a:rPr lang="sr-Cyrl-RS"/>
              <a:t> у пословној организацији, које организација мора испунити да би ускладила своје пословање са међународно признатим нормама.</a:t>
            </a:r>
            <a:endParaRPr/>
          </a:p>
          <a:p>
            <a:pPr indent="-342900" lvl="0" marL="342900" rtl="0" algn="l">
              <a:spcBef>
                <a:spcPts val="592"/>
              </a:spcBef>
              <a:spcAft>
                <a:spcPts val="0"/>
              </a:spcAft>
              <a:buClr>
                <a:schemeClr val="dk1"/>
              </a:buClr>
              <a:buSzPct val="100000"/>
              <a:buChar char="•"/>
            </a:pPr>
            <a:r>
              <a:rPr lang="sr-Cyrl-RS"/>
              <a:t>Систем квалитета је управљачки систем којим се доводи до остварења постављених циљева у погледу квалитета пословања и пружања услуга.</a:t>
            </a:r>
            <a:endParaRPr/>
          </a:p>
          <a:p>
            <a:pPr indent="-342900" lvl="0" marL="342900" rtl="0" algn="l">
              <a:spcBef>
                <a:spcPts val="592"/>
              </a:spcBef>
              <a:spcAft>
                <a:spcPts val="0"/>
              </a:spcAft>
              <a:buClr>
                <a:schemeClr val="dk1"/>
              </a:buClr>
              <a:buSzPct val="100000"/>
              <a:buChar char="•"/>
            </a:pPr>
            <a:r>
              <a:rPr lang="sr-Cyrl-RS"/>
              <a:t>Овај систем чине организациона структура, одговорност субјеката у организацији, процеси и ресурси потребни за управљање системом.</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68"/>
          <p:cNvSpPr txBox="1"/>
          <p:nvPr>
            <p:ph idx="1" type="body"/>
          </p:nvPr>
        </p:nvSpPr>
        <p:spPr>
          <a:xfrm>
            <a:off x="304800" y="1066800"/>
            <a:ext cx="8610600" cy="5059363"/>
          </a:xfrm>
          <a:prstGeom prst="rect">
            <a:avLst/>
          </a:prstGeom>
          <a:noFill/>
          <a:ln>
            <a:noFill/>
          </a:ln>
        </p:spPr>
        <p:txBody>
          <a:bodyPr anchorCtr="0" anchor="t" bIns="45700" lIns="91425" spcFirstLastPara="1" rIns="91425" wrap="square" tIns="45700">
            <a:normAutofit fontScale="85000" lnSpcReduction="20000"/>
          </a:bodyPr>
          <a:lstStyle/>
          <a:p>
            <a:pPr indent="-342900" lvl="0" marL="342900" rtl="0" algn="l">
              <a:spcBef>
                <a:spcPts val="0"/>
              </a:spcBef>
              <a:spcAft>
                <a:spcPts val="0"/>
              </a:spcAft>
              <a:buClr>
                <a:schemeClr val="dk1"/>
              </a:buClr>
              <a:buSzPct val="100000"/>
              <a:buChar char="•"/>
            </a:pPr>
            <a:r>
              <a:rPr lang="sr-Cyrl-RS"/>
              <a:t>ISO 9000 серије стандард се састоји од:</a:t>
            </a:r>
            <a:endParaRPr/>
          </a:p>
          <a:p>
            <a:pPr indent="-342900" lvl="0" marL="342900" rtl="0" algn="l">
              <a:spcBef>
                <a:spcPts val="544"/>
              </a:spcBef>
              <a:spcAft>
                <a:spcPts val="0"/>
              </a:spcAft>
              <a:buClr>
                <a:schemeClr val="dk1"/>
              </a:buClr>
              <a:buSzPct val="100000"/>
              <a:buChar char="•"/>
            </a:pPr>
            <a:r>
              <a:rPr lang="sr-Cyrl-RS"/>
              <a:t>ISO 9000 – </a:t>
            </a:r>
            <a:r>
              <a:rPr b="1" lang="sr-Cyrl-RS"/>
              <a:t>Основе и речник</a:t>
            </a:r>
            <a:r>
              <a:rPr lang="sr-Cyrl-RS"/>
              <a:t>: представља концепт система управљања као и терминологију која се користи</a:t>
            </a:r>
            <a:endParaRPr/>
          </a:p>
          <a:p>
            <a:pPr indent="-342900" lvl="0" marL="342900" rtl="0" algn="l">
              <a:spcBef>
                <a:spcPts val="544"/>
              </a:spcBef>
              <a:spcAft>
                <a:spcPts val="0"/>
              </a:spcAft>
              <a:buClr>
                <a:schemeClr val="dk1"/>
              </a:buClr>
              <a:buSzPct val="100000"/>
              <a:buChar char="•"/>
            </a:pPr>
            <a:r>
              <a:rPr lang="sr-Cyrl-RS"/>
              <a:t>ISO 9001 – </a:t>
            </a:r>
            <a:r>
              <a:rPr b="1" lang="sr-Cyrl-RS"/>
              <a:t>Захтеви</a:t>
            </a:r>
            <a:r>
              <a:rPr lang="sr-Cyrl-RS"/>
              <a:t>: критеријуми који морају да се испуне уколико желите да радите у складу са стандардом и добијете сертификат.</a:t>
            </a:r>
            <a:endParaRPr/>
          </a:p>
          <a:p>
            <a:pPr indent="-342900" lvl="0" marL="342900" rtl="0" algn="l">
              <a:spcBef>
                <a:spcPts val="544"/>
              </a:spcBef>
              <a:spcAft>
                <a:spcPts val="0"/>
              </a:spcAft>
              <a:buClr>
                <a:schemeClr val="dk1"/>
              </a:buClr>
              <a:buSzPct val="100000"/>
              <a:buChar char="•"/>
            </a:pPr>
            <a:r>
              <a:rPr lang="sr-Cyrl-RS"/>
              <a:t>IS0 9004 – </a:t>
            </a:r>
            <a:r>
              <a:rPr b="1" lang="sr-Cyrl-RS"/>
              <a:t>Смернице за побољшање перформанси</a:t>
            </a:r>
            <a:r>
              <a:rPr lang="sr-Cyrl-RS"/>
              <a:t>: на основу осам принципа менаџмента квалитетом оне се користе од стране вишег менаџмента као оквир за усмеравање организације узимјући у обзир потребе свих заинтересованих страна, а не само клијената.</a:t>
            </a:r>
            <a:endParaRPr/>
          </a:p>
          <a:p>
            <a:pPr indent="-170180" lvl="0" marL="342900" rtl="0" algn="l">
              <a:spcBef>
                <a:spcPts val="544"/>
              </a:spcBef>
              <a:spcAft>
                <a:spcPts val="0"/>
              </a:spcAft>
              <a:buClr>
                <a:schemeClr val="dk1"/>
              </a:buClr>
              <a:buSzPct val="100000"/>
              <a:buNone/>
            </a:pPr>
            <a:r>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 name="Shape 519"/>
        <p:cNvGrpSpPr/>
        <p:nvPr/>
      </p:nvGrpSpPr>
      <p:grpSpPr>
        <a:xfrm>
          <a:off x="0" y="0"/>
          <a:ext cx="0" cy="0"/>
          <a:chOff x="0" y="0"/>
          <a:chExt cx="0" cy="0"/>
        </a:xfrm>
      </p:grpSpPr>
      <p:sp>
        <p:nvSpPr>
          <p:cNvPr id="520" name="Google Shape;520;p69"/>
          <p:cNvSpPr txBox="1"/>
          <p:nvPr>
            <p:ph idx="1" type="body"/>
          </p:nvPr>
        </p:nvSpPr>
        <p:spPr>
          <a:xfrm>
            <a:off x="152400" y="762000"/>
            <a:ext cx="8534400" cy="5364163"/>
          </a:xfrm>
          <a:prstGeom prst="rect">
            <a:avLst/>
          </a:prstGeom>
          <a:noFill/>
          <a:ln>
            <a:noFill/>
          </a:ln>
        </p:spPr>
        <p:txBody>
          <a:bodyPr anchorCtr="0" anchor="t" bIns="45700" lIns="91425" spcFirstLastPara="1" rIns="91425" wrap="square" tIns="45700">
            <a:normAutofit fontScale="85000" lnSpcReduction="10000"/>
          </a:bodyPr>
          <a:lstStyle/>
          <a:p>
            <a:pPr indent="-342900" lvl="0" marL="342900" rtl="0" algn="l">
              <a:spcBef>
                <a:spcPts val="0"/>
              </a:spcBef>
              <a:spcAft>
                <a:spcPts val="0"/>
              </a:spcAft>
              <a:buClr>
                <a:schemeClr val="dk1"/>
              </a:buClr>
              <a:buSzPct val="100000"/>
              <a:buChar char="•"/>
            </a:pPr>
            <a:r>
              <a:rPr b="1" lang="sr-Cyrl-RS"/>
              <a:t>Принципи ISO  9001</a:t>
            </a:r>
            <a:endParaRPr/>
          </a:p>
          <a:p>
            <a:pPr indent="-342900" lvl="0" marL="342900" rtl="0" algn="l">
              <a:spcBef>
                <a:spcPts val="544"/>
              </a:spcBef>
              <a:spcAft>
                <a:spcPts val="0"/>
              </a:spcAft>
              <a:buClr>
                <a:schemeClr val="dk1"/>
              </a:buClr>
              <a:buSzPct val="100000"/>
              <a:buChar char="•"/>
            </a:pPr>
            <a:r>
              <a:rPr b="1" lang="sr-Cyrl-RS"/>
              <a:t>Систем управљања квалитетом</a:t>
            </a:r>
            <a:r>
              <a:rPr lang="sr-Cyrl-RS"/>
              <a:t> према </a:t>
            </a:r>
            <a:r>
              <a:rPr b="1" lang="sr-Cyrl-RS"/>
              <a:t>ISO 9001:2008 стандарду</a:t>
            </a:r>
            <a:r>
              <a:rPr lang="sr-Cyrl-RS"/>
              <a:t>, заснива се на </a:t>
            </a:r>
            <a:r>
              <a:rPr b="1" lang="sr-Cyrl-RS" u="sng">
                <a:solidFill>
                  <a:srgbClr val="0070C0"/>
                </a:solidFill>
              </a:rPr>
              <a:t>осам принципа управљања</a:t>
            </a:r>
            <a:r>
              <a:rPr lang="sr-Cyrl-RS"/>
              <a:t>. </a:t>
            </a:r>
            <a:endParaRPr/>
          </a:p>
          <a:p>
            <a:pPr indent="-342900" lvl="0" marL="342900" rtl="0" algn="l">
              <a:spcBef>
                <a:spcPts val="544"/>
              </a:spcBef>
              <a:spcAft>
                <a:spcPts val="0"/>
              </a:spcAft>
              <a:buClr>
                <a:schemeClr val="dk1"/>
              </a:buClr>
              <a:buSzPct val="100000"/>
              <a:buChar char="•"/>
            </a:pPr>
            <a:r>
              <a:rPr lang="sr-Cyrl-RS"/>
              <a:t>Ови принципи се могу користити од стране менаџмента, као оквир за усмеравање организације у правцу побољшања перформанси. </a:t>
            </a:r>
            <a:endParaRPr/>
          </a:p>
          <a:p>
            <a:pPr indent="-342900" lvl="0" marL="342900" rtl="0" algn="l">
              <a:spcBef>
                <a:spcPts val="544"/>
              </a:spcBef>
              <a:spcAft>
                <a:spcPts val="0"/>
              </a:spcAft>
              <a:buClr>
                <a:schemeClr val="dk1"/>
              </a:buClr>
              <a:buSzPct val="100000"/>
              <a:buChar char="•"/>
            </a:pPr>
            <a:r>
              <a:rPr lang="sr-Cyrl-RS"/>
              <a:t>Принципи су изведени из колективног искуства и знања стручњака широм света који учествују у раду Техничког комитета ISO/TC 176 (</a:t>
            </a:r>
            <a:r>
              <a:rPr i="1" lang="sr-Cyrl-RS"/>
              <a:t>Управљање квалитетом и обезбеђенје квалитета</a:t>
            </a:r>
            <a:r>
              <a:rPr lang="sr-Cyrl-RS"/>
              <a:t>), који је одговоран за развијање и одржавање ISO 9000 стандарда.</a:t>
            </a:r>
            <a:endParaRPr/>
          </a:p>
          <a:p>
            <a:pPr indent="-170180" lvl="0" marL="342900" rtl="0" algn="l">
              <a:spcBef>
                <a:spcPts val="544"/>
              </a:spcBef>
              <a:spcAft>
                <a:spcPts val="0"/>
              </a:spcAft>
              <a:buClr>
                <a:schemeClr val="dk1"/>
              </a:buClr>
              <a:buSzPct val="1000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Енергетски елементи</a:t>
            </a:r>
            <a:endParaRPr/>
          </a:p>
        </p:txBody>
      </p:sp>
      <p:sp>
        <p:nvSpPr>
          <p:cNvPr id="134" name="Google Shape;134;p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Угљени хидрати</a:t>
            </a:r>
            <a:endParaRPr/>
          </a:p>
          <a:p>
            <a:pPr indent="-342900" lvl="0" marL="342900" rtl="0" algn="l">
              <a:spcBef>
                <a:spcPts val="640"/>
              </a:spcBef>
              <a:spcAft>
                <a:spcPts val="0"/>
              </a:spcAft>
              <a:buClr>
                <a:schemeClr val="dk1"/>
              </a:buClr>
              <a:buSzPts val="3200"/>
              <a:buChar char="•"/>
            </a:pPr>
            <a:r>
              <a:rPr lang="sr-Cyrl-RS"/>
              <a:t>Масти </a:t>
            </a:r>
            <a:endParaRPr/>
          </a:p>
          <a:p>
            <a:pPr indent="-342900" lvl="0" marL="342900" rtl="0" algn="l">
              <a:spcBef>
                <a:spcPts val="640"/>
              </a:spcBef>
              <a:spcAft>
                <a:spcPts val="0"/>
              </a:spcAft>
              <a:buClr>
                <a:schemeClr val="dk1"/>
              </a:buClr>
              <a:buSzPts val="3200"/>
              <a:buChar char="•"/>
            </a:pPr>
            <a:r>
              <a:rPr lang="sr-Cyrl-RS"/>
              <a:t>Беланчевине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70"/>
          <p:cNvSpPr txBox="1"/>
          <p:nvPr>
            <p:ph idx="1" type="body"/>
          </p:nvPr>
        </p:nvSpPr>
        <p:spPr>
          <a:xfrm>
            <a:off x="0" y="152400"/>
            <a:ext cx="8839200" cy="6705600"/>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Clr>
                <a:schemeClr val="dk1"/>
              </a:buClr>
              <a:buSzPct val="100000"/>
              <a:buChar char="•"/>
            </a:pPr>
            <a:r>
              <a:rPr b="1" lang="sr-Cyrl-RS"/>
              <a:t>Коме је намењен ISO 9001?</a:t>
            </a:r>
            <a:endParaRPr/>
          </a:p>
          <a:p>
            <a:pPr indent="-342900" lvl="0" marL="342900" rtl="0" algn="l">
              <a:spcBef>
                <a:spcPts val="448"/>
              </a:spcBef>
              <a:spcAft>
                <a:spcPts val="0"/>
              </a:spcAft>
              <a:buClr>
                <a:schemeClr val="dk1"/>
              </a:buClr>
              <a:buSzPct val="100000"/>
              <a:buChar char="•"/>
            </a:pPr>
            <a:r>
              <a:rPr b="1" lang="sr-Cyrl-RS"/>
              <a:t>ISO 9001</a:t>
            </a:r>
            <a:r>
              <a:rPr lang="sr-Cyrl-RS"/>
              <a:t> је погодан за све организације које желе да побољшају начин управљања, без обзира на величину или делатност организације.</a:t>
            </a:r>
            <a:endParaRPr/>
          </a:p>
          <a:p>
            <a:pPr indent="-342900" lvl="0" marL="342900" rtl="0" algn="l">
              <a:spcBef>
                <a:spcPts val="448"/>
              </a:spcBef>
              <a:spcAft>
                <a:spcPts val="0"/>
              </a:spcAft>
              <a:buClr>
                <a:schemeClr val="dk1"/>
              </a:buClr>
              <a:buSzPct val="100000"/>
              <a:buChar char="•"/>
            </a:pPr>
            <a:r>
              <a:rPr lang="sr-Cyrl-RS"/>
              <a:t> ISO 9001 је компатибилан са другим стандардима система менаџмента као што су OHSAС 18001 Систем управљања заштитом здравља и безбедношћу на раду и безбедност и Системи управљања заштитом животне средине ISO 14001. </a:t>
            </a:r>
            <a:endParaRPr/>
          </a:p>
          <a:p>
            <a:pPr indent="-342900" lvl="0" marL="342900" rtl="0" algn="l">
              <a:spcBef>
                <a:spcPts val="448"/>
              </a:spcBef>
              <a:spcAft>
                <a:spcPts val="0"/>
              </a:spcAft>
              <a:buClr>
                <a:schemeClr val="dk1"/>
              </a:buClr>
              <a:buSzPct val="100000"/>
              <a:buChar char="•"/>
            </a:pPr>
            <a:r>
              <a:rPr lang="sr-Cyrl-RS"/>
              <a:t>Они деле многе принципе тако да се могу интегрисати.</a:t>
            </a:r>
            <a:endParaRPr/>
          </a:p>
          <a:p>
            <a:pPr indent="-342900" lvl="0" marL="342900" rtl="0" algn="l">
              <a:spcBef>
                <a:spcPts val="448"/>
              </a:spcBef>
              <a:spcAft>
                <a:spcPts val="0"/>
              </a:spcAft>
              <a:buClr>
                <a:schemeClr val="dk1"/>
              </a:buClr>
              <a:buSzPct val="100000"/>
              <a:buChar char="•"/>
            </a:pPr>
            <a:r>
              <a:rPr b="1" lang="sr-Cyrl-RS"/>
              <a:t>Сврха овог стандарда је повећање ефикасности организације кроз примену процесног приступа</a:t>
            </a:r>
            <a:r>
              <a:rPr lang="sr-Cyrl-RS"/>
              <a:t>. </a:t>
            </a:r>
            <a:endParaRPr/>
          </a:p>
          <a:p>
            <a:pPr indent="-342900" lvl="0" marL="342900" rtl="0" algn="l">
              <a:spcBef>
                <a:spcPts val="448"/>
              </a:spcBef>
              <a:spcAft>
                <a:spcPts val="0"/>
              </a:spcAft>
              <a:buClr>
                <a:schemeClr val="dk1"/>
              </a:buClr>
              <a:buSzPct val="100000"/>
              <a:buChar char="•"/>
            </a:pPr>
            <a:r>
              <a:rPr lang="sr-Cyrl-RS"/>
              <a:t>Његова предност је обезбеђење веза између појединачних процеса, сектора и њихове интеракције.</a:t>
            </a:r>
            <a:endParaRPr/>
          </a:p>
          <a:p>
            <a:pPr indent="-342900" lvl="0" marL="342900" rtl="0" algn="l">
              <a:spcBef>
                <a:spcPts val="448"/>
              </a:spcBef>
              <a:spcAft>
                <a:spcPts val="0"/>
              </a:spcAft>
              <a:buClr>
                <a:schemeClr val="dk1"/>
              </a:buClr>
              <a:buSzPct val="100000"/>
              <a:buChar char="•"/>
            </a:pPr>
            <a:r>
              <a:rPr lang="sr-Cyrl-RS"/>
              <a:t>Дефинисањем улазних и излазних елемената свих процеса и дефинисањем потребних ресурса ствара се полазна основа за планирање, као и повратна информација о задовољству купаца. </a:t>
            </a:r>
            <a:endParaRPr/>
          </a:p>
          <a:p>
            <a:pPr indent="-342900" lvl="0" marL="342900" rtl="0" algn="l">
              <a:spcBef>
                <a:spcPts val="448"/>
              </a:spcBef>
              <a:spcAft>
                <a:spcPts val="0"/>
              </a:spcAft>
              <a:buClr>
                <a:schemeClr val="dk1"/>
              </a:buClr>
              <a:buSzPct val="100000"/>
              <a:buChar char="•"/>
            </a:pPr>
            <a:r>
              <a:rPr lang="sr-Cyrl-RS"/>
              <a:t>Овакав модел повећава поверење клијената у производ/услугу и води ка бољем позиционирању на тржишту.</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71"/>
          <p:cNvSpPr txBox="1"/>
          <p:nvPr>
            <p:ph type="title"/>
          </p:nvPr>
        </p:nvSpPr>
        <p:spPr>
          <a:xfrm>
            <a:off x="457200" y="0"/>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2800"/>
              <a:buFont typeface="Calibri"/>
              <a:buNone/>
            </a:pPr>
            <a:r>
              <a:rPr b="1" lang="sr-Cyrl-RS" sz="2800"/>
              <a:t>Предности имплементације стандарда ISO 9001</a:t>
            </a:r>
            <a:br>
              <a:rPr b="1" lang="sr-Cyrl-RS" sz="2800"/>
            </a:br>
            <a:endParaRPr sz="2800"/>
          </a:p>
        </p:txBody>
      </p:sp>
      <p:sp>
        <p:nvSpPr>
          <p:cNvPr id="531" name="Google Shape;531;p71"/>
          <p:cNvSpPr txBox="1"/>
          <p:nvPr>
            <p:ph idx="1" type="body"/>
          </p:nvPr>
        </p:nvSpPr>
        <p:spPr>
          <a:xfrm>
            <a:off x="228600" y="685800"/>
            <a:ext cx="8458200" cy="5943600"/>
          </a:xfrm>
          <a:prstGeom prst="rect">
            <a:avLst/>
          </a:prstGeom>
          <a:noFill/>
          <a:ln>
            <a:noFill/>
          </a:ln>
        </p:spPr>
        <p:txBody>
          <a:bodyPr anchorCtr="0" anchor="t" bIns="45700" lIns="91425" spcFirstLastPara="1" rIns="91425" wrap="square" tIns="45700">
            <a:normAutofit fontScale="62500" lnSpcReduction="20000"/>
          </a:bodyPr>
          <a:lstStyle/>
          <a:p>
            <a:pPr indent="-215900" lvl="0" marL="342900" rtl="0" algn="l">
              <a:spcBef>
                <a:spcPts val="0"/>
              </a:spcBef>
              <a:spcAft>
                <a:spcPts val="0"/>
              </a:spcAft>
              <a:buClr>
                <a:schemeClr val="dk1"/>
              </a:buClr>
              <a:buSzPct val="100000"/>
              <a:buNone/>
            </a:pPr>
            <a:r>
              <a:t/>
            </a:r>
            <a:endParaRPr b="1"/>
          </a:p>
          <a:p>
            <a:pPr indent="-342900" lvl="0" marL="342900" rtl="0" algn="l">
              <a:spcBef>
                <a:spcPts val="400"/>
              </a:spcBef>
              <a:spcAft>
                <a:spcPts val="0"/>
              </a:spcAft>
              <a:buClr>
                <a:schemeClr val="dk1"/>
              </a:buClr>
              <a:buSzPct val="100000"/>
              <a:buChar char="•"/>
            </a:pPr>
            <a:r>
              <a:rPr b="1" lang="sr-Cyrl-RS"/>
              <a:t>ISO 9001</a:t>
            </a:r>
            <a:r>
              <a:rPr lang="sr-Cyrl-RS"/>
              <a:t> прецизира основне захтеве за систем управљања квалитетом које организација мора да испуни како би показала своју способност да своје производе доследно производи (који укључују услуге), чиме повећавају задовољство корисника и испуњавају важећу законску регулативу</a:t>
            </a:r>
            <a:endParaRPr/>
          </a:p>
          <a:p>
            <a:pPr indent="-342900" lvl="0" marL="342900" rtl="0" algn="l">
              <a:spcBef>
                <a:spcPts val="400"/>
              </a:spcBef>
              <a:spcAft>
                <a:spcPts val="0"/>
              </a:spcAft>
              <a:buClr>
                <a:schemeClr val="dk1"/>
              </a:buClr>
              <a:buSzPct val="100000"/>
              <a:buChar char="•"/>
            </a:pPr>
            <a:r>
              <a:rPr b="1" lang="sr-Cyrl-RS"/>
              <a:t>Предности имплементације ISO 9001:2008 стандарда</a:t>
            </a:r>
            <a:r>
              <a:rPr lang="sr-Cyrl-RS"/>
              <a:t>:</a:t>
            </a:r>
            <a:endParaRPr/>
          </a:p>
          <a:p>
            <a:pPr indent="-342900" lvl="0" marL="342900" rtl="0" algn="l">
              <a:spcBef>
                <a:spcPts val="400"/>
              </a:spcBef>
              <a:spcAft>
                <a:spcPts val="0"/>
              </a:spcAft>
              <a:buClr>
                <a:schemeClr val="dk1"/>
              </a:buClr>
              <a:buSzPct val="100000"/>
              <a:buChar char="•"/>
            </a:pPr>
            <a:r>
              <a:rPr lang="sr-Cyrl-RS"/>
              <a:t>стицање и/или учвршћиванје пословног поверења код познатих и што је још важније потенцијалних клијената,</a:t>
            </a:r>
            <a:endParaRPr/>
          </a:p>
          <a:p>
            <a:pPr indent="-342900" lvl="0" marL="342900" rtl="0" algn="l">
              <a:spcBef>
                <a:spcPts val="400"/>
              </a:spcBef>
              <a:spcAft>
                <a:spcPts val="0"/>
              </a:spcAft>
              <a:buClr>
                <a:schemeClr val="dk1"/>
              </a:buClr>
              <a:buSzPct val="100000"/>
              <a:buChar char="•"/>
            </a:pPr>
            <a:r>
              <a:rPr lang="sr-Cyrl-RS"/>
              <a:t>побољшање пословне способности и продуктивности,</a:t>
            </a:r>
            <a:endParaRPr/>
          </a:p>
          <a:p>
            <a:pPr indent="-342900" lvl="0" marL="342900" rtl="0" algn="l">
              <a:spcBef>
                <a:spcPts val="400"/>
              </a:spcBef>
              <a:spcAft>
                <a:spcPts val="0"/>
              </a:spcAft>
              <a:buClr>
                <a:schemeClr val="dk1"/>
              </a:buClr>
              <a:buSzPct val="100000"/>
              <a:buChar char="•"/>
            </a:pPr>
            <a:r>
              <a:rPr lang="sr-Cyrl-RS"/>
              <a:t>усмереност на остваривање пословних циљева и очекивања клијената,</a:t>
            </a:r>
            <a:endParaRPr/>
          </a:p>
          <a:p>
            <a:pPr indent="-342900" lvl="0" marL="342900" rtl="0" algn="l">
              <a:spcBef>
                <a:spcPts val="400"/>
              </a:spcBef>
              <a:spcAft>
                <a:spcPts val="0"/>
              </a:spcAft>
              <a:buClr>
                <a:schemeClr val="dk1"/>
              </a:buClr>
              <a:buSzPct val="100000"/>
              <a:buChar char="•"/>
            </a:pPr>
            <a:r>
              <a:rPr lang="sr-Cyrl-RS"/>
              <a:t>постизање и одржавање стабилног нивоа квалитета производа/услуга ради задовољавања захтева и изражених потреба клијената,</a:t>
            </a:r>
            <a:endParaRPr/>
          </a:p>
          <a:p>
            <a:pPr indent="-342900" lvl="0" marL="342900" rtl="0" algn="l">
              <a:spcBef>
                <a:spcPts val="400"/>
              </a:spcBef>
              <a:spcAft>
                <a:spcPts val="0"/>
              </a:spcAft>
              <a:buClr>
                <a:schemeClr val="dk1"/>
              </a:buClr>
              <a:buSzPct val="100000"/>
              <a:buChar char="•"/>
            </a:pPr>
            <a:r>
              <a:rPr lang="sr-Cyrl-RS"/>
              <a:t>повећање задовољства клијената,</a:t>
            </a:r>
            <a:endParaRPr/>
          </a:p>
          <a:p>
            <a:pPr indent="-342900" lvl="0" marL="342900" rtl="0" algn="l">
              <a:spcBef>
                <a:spcPts val="400"/>
              </a:spcBef>
              <a:spcAft>
                <a:spcPts val="0"/>
              </a:spcAft>
              <a:buClr>
                <a:schemeClr val="dk1"/>
              </a:buClr>
              <a:buSzPct val="100000"/>
              <a:buChar char="•"/>
            </a:pPr>
            <a:r>
              <a:rPr lang="sr-Cyrl-RS"/>
              <a:t>пружање уверења дa је жељени ниво квалитета постигнут и да се одржaвa,</a:t>
            </a:r>
            <a:endParaRPr/>
          </a:p>
          <a:p>
            <a:pPr indent="-342900" lvl="0" marL="342900" rtl="0" algn="l">
              <a:spcBef>
                <a:spcPts val="400"/>
              </a:spcBef>
              <a:spcAft>
                <a:spcPts val="0"/>
              </a:spcAft>
              <a:buClr>
                <a:schemeClr val="dk1"/>
              </a:buClr>
              <a:buSzPct val="100000"/>
              <a:buChar char="•"/>
            </a:pPr>
            <a:r>
              <a:rPr lang="sr-Cyrl-RS"/>
              <a:t>ствaрaње могућности за освајaње нових тржишта и увећање удела на постојећем тржишту,</a:t>
            </a:r>
            <a:endParaRPr/>
          </a:p>
          <a:p>
            <a:pPr indent="-342900" lvl="0" marL="342900" rtl="0" algn="l">
              <a:spcBef>
                <a:spcPts val="400"/>
              </a:spcBef>
              <a:spcAft>
                <a:spcPts val="0"/>
              </a:spcAft>
              <a:buClr>
                <a:schemeClr val="dk1"/>
              </a:buClr>
              <a:buSzPct val="100000"/>
              <a:buChar char="•"/>
            </a:pPr>
            <a:r>
              <a:rPr lang="sr-Cyrl-RS"/>
              <a:t>добијање сертификата ISO 9001 од стране акредитованог сертификационог тела,</a:t>
            </a:r>
            <a:endParaRPr/>
          </a:p>
          <a:p>
            <a:pPr indent="-342900" lvl="0" marL="342900" rtl="0" algn="l">
              <a:spcBef>
                <a:spcPts val="400"/>
              </a:spcBef>
              <a:spcAft>
                <a:spcPts val="0"/>
              </a:spcAft>
              <a:buClr>
                <a:schemeClr val="dk1"/>
              </a:buClr>
              <a:buSzPct val="100000"/>
              <a:buChar char="•"/>
            </a:pPr>
            <a:r>
              <a:rPr lang="sr-Cyrl-RS"/>
              <a:t>могућност учествовања и надметања на тендерима.</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sp>
        <p:nvSpPr>
          <p:cNvPr id="536" name="Google Shape;536;p7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4 ГЛАВНА ПОСЛОВНА ПРОЦЕСА</a:t>
            </a:r>
            <a:endParaRPr/>
          </a:p>
        </p:txBody>
      </p:sp>
      <p:sp>
        <p:nvSpPr>
          <p:cNvPr id="537" name="Google Shape;537;p7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1. ОДГОВОРНОСТ МЕНАЏМЕНТА</a:t>
            </a:r>
            <a:endParaRPr/>
          </a:p>
          <a:p>
            <a:pPr indent="-342900" lvl="0" marL="342900" rtl="0" algn="l">
              <a:spcBef>
                <a:spcPts val="640"/>
              </a:spcBef>
              <a:spcAft>
                <a:spcPts val="0"/>
              </a:spcAft>
              <a:buClr>
                <a:schemeClr val="dk1"/>
              </a:buClr>
              <a:buSzPts val="3200"/>
              <a:buChar char="•"/>
            </a:pPr>
            <a:r>
              <a:rPr lang="sr-Cyrl-RS"/>
              <a:t>ПОЛИТИКА</a:t>
            </a:r>
            <a:endParaRPr/>
          </a:p>
          <a:p>
            <a:pPr indent="-342900" lvl="0" marL="342900" rtl="0" algn="l">
              <a:spcBef>
                <a:spcPts val="640"/>
              </a:spcBef>
              <a:spcAft>
                <a:spcPts val="0"/>
              </a:spcAft>
              <a:buClr>
                <a:schemeClr val="dk1"/>
              </a:buClr>
              <a:buSzPts val="3200"/>
              <a:buChar char="•"/>
            </a:pPr>
            <a:r>
              <a:rPr lang="sr-Cyrl-RS"/>
              <a:t>ЦИЉЕВИ</a:t>
            </a:r>
            <a:endParaRPr/>
          </a:p>
          <a:p>
            <a:pPr indent="-342900" lvl="0" marL="342900" rtl="0" algn="l">
              <a:spcBef>
                <a:spcPts val="640"/>
              </a:spcBef>
              <a:spcAft>
                <a:spcPts val="0"/>
              </a:spcAft>
              <a:buClr>
                <a:schemeClr val="dk1"/>
              </a:buClr>
              <a:buSzPts val="3200"/>
              <a:buChar char="•"/>
            </a:pPr>
            <a:r>
              <a:rPr lang="sr-Cyrl-RS"/>
              <a:t>СИСТЕМ</a:t>
            </a:r>
            <a:endParaRPr/>
          </a:p>
          <a:p>
            <a:pPr indent="-342900" lvl="0" marL="342900" rtl="0" algn="l">
              <a:spcBef>
                <a:spcPts val="640"/>
              </a:spcBef>
              <a:spcAft>
                <a:spcPts val="0"/>
              </a:spcAft>
              <a:buClr>
                <a:schemeClr val="dk1"/>
              </a:buClr>
              <a:buSzPts val="3200"/>
              <a:buChar char="•"/>
            </a:pPr>
            <a:r>
              <a:rPr lang="sr-Cyrl-RS"/>
              <a:t>ПЛАНИРАЊЕ</a:t>
            </a:r>
            <a:endParaRPr/>
          </a:p>
          <a:p>
            <a:pPr indent="-342900" lvl="0" marL="342900" rtl="0" algn="l">
              <a:spcBef>
                <a:spcPts val="640"/>
              </a:spcBef>
              <a:spcAft>
                <a:spcPts val="0"/>
              </a:spcAft>
              <a:buClr>
                <a:schemeClr val="dk1"/>
              </a:buClr>
              <a:buSzPts val="3200"/>
              <a:buChar char="•"/>
            </a:pPr>
            <a:r>
              <a:rPr lang="sr-Cyrl-RS"/>
              <a:t>ПРЕИСПИТИВАЊЕ</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sp>
        <p:nvSpPr>
          <p:cNvPr id="542" name="Google Shape;542;p7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2. МЕНАЏМЕНТ РЕСУРСА</a:t>
            </a:r>
            <a:endParaRPr/>
          </a:p>
          <a:p>
            <a:pPr indent="-342900" lvl="0" marL="342900" rtl="0" algn="l">
              <a:spcBef>
                <a:spcPts val="640"/>
              </a:spcBef>
              <a:spcAft>
                <a:spcPts val="0"/>
              </a:spcAft>
              <a:buClr>
                <a:schemeClr val="dk1"/>
              </a:buClr>
              <a:buSzPts val="3200"/>
              <a:buChar char="•"/>
            </a:pPr>
            <a:r>
              <a:rPr lang="sr-Cyrl-RS"/>
              <a:t>ЉУДСТВО</a:t>
            </a:r>
            <a:endParaRPr/>
          </a:p>
          <a:p>
            <a:pPr indent="-342900" lvl="0" marL="342900" rtl="0" algn="l">
              <a:spcBef>
                <a:spcPts val="640"/>
              </a:spcBef>
              <a:spcAft>
                <a:spcPts val="0"/>
              </a:spcAft>
              <a:buClr>
                <a:schemeClr val="dk1"/>
              </a:buClr>
              <a:buSzPts val="3200"/>
              <a:buChar char="•"/>
            </a:pPr>
            <a:r>
              <a:rPr lang="sr-Cyrl-RS"/>
              <a:t>ИНФОРМАЦИЈЕ</a:t>
            </a:r>
            <a:endParaRPr/>
          </a:p>
          <a:p>
            <a:pPr indent="-342900" lvl="0" marL="342900" rtl="0" algn="l">
              <a:spcBef>
                <a:spcPts val="640"/>
              </a:spcBef>
              <a:spcAft>
                <a:spcPts val="0"/>
              </a:spcAft>
              <a:buClr>
                <a:schemeClr val="dk1"/>
              </a:buClr>
              <a:buSzPts val="3200"/>
              <a:buChar char="•"/>
            </a:pPr>
            <a:r>
              <a:rPr lang="sr-Cyrl-RS"/>
              <a:t>КАПАЦИТЕТИ</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7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3. РЕАЛИЗАЦИЈА ПРОИЗВОДА</a:t>
            </a:r>
            <a:endParaRPr/>
          </a:p>
          <a:p>
            <a:pPr indent="0" lvl="0" marL="0" rtl="0" algn="l">
              <a:spcBef>
                <a:spcPts val="640"/>
              </a:spcBef>
              <a:spcAft>
                <a:spcPts val="0"/>
              </a:spcAft>
              <a:buClr>
                <a:schemeClr val="dk1"/>
              </a:buClr>
              <a:buSzPts val="3200"/>
              <a:buNone/>
            </a:pPr>
            <a:r>
              <a:rPr lang="sr-Cyrl-RS"/>
              <a:t>КУПАЦ</a:t>
            </a:r>
            <a:endParaRPr/>
          </a:p>
          <a:p>
            <a:pPr indent="0" lvl="0" marL="0" rtl="0" algn="l">
              <a:spcBef>
                <a:spcPts val="640"/>
              </a:spcBef>
              <a:spcAft>
                <a:spcPts val="0"/>
              </a:spcAft>
              <a:buClr>
                <a:schemeClr val="dk1"/>
              </a:buClr>
              <a:buSzPts val="3200"/>
              <a:buNone/>
            </a:pPr>
            <a:r>
              <a:rPr lang="sr-Cyrl-RS"/>
              <a:t>ДИЗАЈН</a:t>
            </a:r>
            <a:endParaRPr/>
          </a:p>
          <a:p>
            <a:pPr indent="0" lvl="0" marL="0" rtl="0" algn="l">
              <a:spcBef>
                <a:spcPts val="640"/>
              </a:spcBef>
              <a:spcAft>
                <a:spcPts val="0"/>
              </a:spcAft>
              <a:buClr>
                <a:schemeClr val="dk1"/>
              </a:buClr>
              <a:buSzPts val="3200"/>
              <a:buNone/>
            </a:pPr>
            <a:r>
              <a:rPr lang="sr-Cyrl-RS"/>
              <a:t>НАБАВКА</a:t>
            </a:r>
            <a:endParaRPr/>
          </a:p>
          <a:p>
            <a:pPr indent="0" lvl="0" marL="0" rtl="0" algn="l">
              <a:spcBef>
                <a:spcPts val="640"/>
              </a:spcBef>
              <a:spcAft>
                <a:spcPts val="0"/>
              </a:spcAft>
              <a:buClr>
                <a:schemeClr val="dk1"/>
              </a:buClr>
              <a:buSzPts val="3200"/>
              <a:buNone/>
            </a:pPr>
            <a:r>
              <a:rPr lang="sr-Cyrl-RS"/>
              <a:t>ПРОИЗВОДЊА</a:t>
            </a:r>
            <a:endParaRPr/>
          </a:p>
          <a:p>
            <a:pPr indent="0" lvl="0" marL="0" rtl="0" algn="l">
              <a:spcBef>
                <a:spcPts val="640"/>
              </a:spcBef>
              <a:spcAft>
                <a:spcPts val="0"/>
              </a:spcAft>
              <a:buClr>
                <a:schemeClr val="dk1"/>
              </a:buClr>
              <a:buSzPts val="3200"/>
              <a:buNone/>
            </a:pPr>
            <a:r>
              <a:rPr lang="sr-Cyrl-RS"/>
              <a:t>РОБА</a:t>
            </a:r>
            <a:endParaRPr/>
          </a:p>
          <a:p>
            <a:pPr indent="0" lvl="0" marL="0" rtl="0" algn="l">
              <a:spcBef>
                <a:spcPts val="640"/>
              </a:spcBef>
              <a:spcAft>
                <a:spcPts val="0"/>
              </a:spcAft>
              <a:buClr>
                <a:schemeClr val="dk1"/>
              </a:buClr>
              <a:buSzPts val="3200"/>
              <a:buNone/>
            </a:pPr>
            <a:r>
              <a:rPr lang="sr-Cyrl-RS"/>
              <a:t>КАЛИБРАЦИЈА</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7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4. МЕРЕЊЕ, АНАЛИЗА И УНАПРЕЂЕЊЕ</a:t>
            </a:r>
            <a:endParaRPr/>
          </a:p>
          <a:p>
            <a:pPr indent="-342900" lvl="0" marL="342900" rtl="0" algn="l">
              <a:spcBef>
                <a:spcPts val="640"/>
              </a:spcBef>
              <a:spcAft>
                <a:spcPts val="0"/>
              </a:spcAft>
              <a:buClr>
                <a:schemeClr val="dk1"/>
              </a:buClr>
              <a:buSzPts val="3200"/>
              <a:buChar char="•"/>
            </a:pPr>
            <a:r>
              <a:rPr lang="sr-Cyrl-RS"/>
              <a:t>ПРОЦЕС</a:t>
            </a:r>
            <a:endParaRPr/>
          </a:p>
          <a:p>
            <a:pPr indent="-342900" lvl="0" marL="342900" rtl="0" algn="l">
              <a:spcBef>
                <a:spcPts val="640"/>
              </a:spcBef>
              <a:spcAft>
                <a:spcPts val="0"/>
              </a:spcAft>
              <a:buClr>
                <a:schemeClr val="dk1"/>
              </a:buClr>
              <a:buSzPts val="3200"/>
              <a:buChar char="•"/>
            </a:pPr>
            <a:r>
              <a:rPr lang="sr-Cyrl-RS"/>
              <a:t>КОНТРОЛА</a:t>
            </a:r>
            <a:endParaRPr/>
          </a:p>
          <a:p>
            <a:pPr indent="-342900" lvl="0" marL="342900" rtl="0" algn="l">
              <a:spcBef>
                <a:spcPts val="640"/>
              </a:spcBef>
              <a:spcAft>
                <a:spcPts val="0"/>
              </a:spcAft>
              <a:buClr>
                <a:schemeClr val="dk1"/>
              </a:buClr>
              <a:buSzPts val="3200"/>
              <a:buChar char="•"/>
            </a:pPr>
            <a:r>
              <a:rPr lang="sr-Cyrl-RS"/>
              <a:t>УНАПРЕЂЕЊЕ</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sp>
        <p:nvSpPr>
          <p:cNvPr id="557" name="Google Shape;557;p76"/>
          <p:cNvSpPr txBox="1"/>
          <p:nvPr>
            <p:ph idx="1" type="body"/>
          </p:nvPr>
        </p:nvSpPr>
        <p:spPr>
          <a:xfrm>
            <a:off x="342900" y="1447800"/>
            <a:ext cx="8456613" cy="685800"/>
          </a:xfrm>
          <a:prstGeom prst="rect">
            <a:avLst/>
          </a:prstGeom>
          <a:noFill/>
          <a:ln>
            <a:noFill/>
          </a:ln>
        </p:spPr>
        <p:txBody>
          <a:bodyPr anchorCtr="0" anchor="t" bIns="45700" lIns="91425" spcFirstLastPara="1" rIns="91425" wrap="square" tIns="45700">
            <a:normAutofit fontScale="70000" lnSpcReduction="20000"/>
          </a:bodyPr>
          <a:lstStyle/>
          <a:p>
            <a:pPr indent="-419100" lvl="0" marL="419100" rtl="0" algn="ctr">
              <a:spcBef>
                <a:spcPts val="0"/>
              </a:spcBef>
              <a:spcAft>
                <a:spcPts val="0"/>
              </a:spcAft>
              <a:buClr>
                <a:srgbClr val="FF00FF"/>
              </a:buClr>
              <a:buSzPct val="100000"/>
              <a:buFont typeface="Noto Sans Symbols"/>
              <a:buNone/>
            </a:pPr>
            <a:r>
              <a:rPr b="1" lang="sr-Cyrl-RS" sz="2800">
                <a:solidFill>
                  <a:srgbClr val="FF00FF"/>
                </a:solidFill>
                <a:latin typeface="Times New Roman"/>
                <a:ea typeface="Times New Roman"/>
                <a:cs typeface="Times New Roman"/>
                <a:sym typeface="Times New Roman"/>
              </a:rPr>
              <a:t>QMS </a:t>
            </a:r>
            <a:endParaRPr b="1" sz="2800">
              <a:solidFill>
                <a:srgbClr val="FF00FF"/>
              </a:solidFill>
              <a:latin typeface="Times New Roman"/>
              <a:ea typeface="Times New Roman"/>
              <a:cs typeface="Times New Roman"/>
              <a:sym typeface="Times New Roman"/>
            </a:endParaRPr>
          </a:p>
          <a:p>
            <a:pPr indent="-419100" lvl="0" marL="419100" rtl="0" algn="ctr">
              <a:spcBef>
                <a:spcPts val="392"/>
              </a:spcBef>
              <a:spcAft>
                <a:spcPts val="0"/>
              </a:spcAft>
              <a:buClr>
                <a:srgbClr val="FF00FF"/>
              </a:buClr>
              <a:buSzPct val="100000"/>
              <a:buFont typeface="Noto Sans Symbols"/>
              <a:buNone/>
            </a:pPr>
            <a:r>
              <a:rPr b="1" lang="sr-Cyrl-RS" sz="2800">
                <a:solidFill>
                  <a:srgbClr val="FF00FF"/>
                </a:solidFill>
                <a:latin typeface="Times New Roman"/>
                <a:ea typeface="Times New Roman"/>
                <a:cs typeface="Times New Roman"/>
                <a:sym typeface="Times New Roman"/>
              </a:rPr>
              <a:t>интегрисани систем менаџмента</a:t>
            </a:r>
            <a:endParaRPr b="1" sz="2800">
              <a:solidFill>
                <a:srgbClr val="FF00FF"/>
              </a:solidFill>
              <a:latin typeface="Times New Roman"/>
              <a:ea typeface="Times New Roman"/>
              <a:cs typeface="Times New Roman"/>
              <a:sym typeface="Times New Roman"/>
            </a:endParaRPr>
          </a:p>
          <a:p>
            <a:pPr indent="-419100" lvl="0" marL="419100" rtl="0" algn="l">
              <a:spcBef>
                <a:spcPts val="336"/>
              </a:spcBef>
              <a:spcAft>
                <a:spcPts val="0"/>
              </a:spcAft>
              <a:buClr>
                <a:schemeClr val="dk1"/>
              </a:buClr>
              <a:buSzPct val="100000"/>
              <a:buFont typeface="Noto Sans Symbols"/>
              <a:buNone/>
            </a:pPr>
            <a:r>
              <a:t/>
            </a:r>
            <a:endParaRPr b="1" sz="2400">
              <a:latin typeface="Times New Roman"/>
              <a:ea typeface="Times New Roman"/>
              <a:cs typeface="Times New Roman"/>
              <a:sym typeface="Times New Roman"/>
            </a:endParaRPr>
          </a:p>
        </p:txBody>
      </p:sp>
      <p:sp>
        <p:nvSpPr>
          <p:cNvPr id="558" name="Google Shape;558;p7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sr-Cyrl-RS"/>
              <a:t>‹#›</a:t>
            </a:fld>
            <a:endParaRPr/>
          </a:p>
        </p:txBody>
      </p:sp>
      <p:sp>
        <p:nvSpPr>
          <p:cNvPr id="559" name="Google Shape;559;p76"/>
          <p:cNvSpPr/>
          <p:nvPr/>
        </p:nvSpPr>
        <p:spPr>
          <a:xfrm>
            <a:off x="2819400" y="2590800"/>
            <a:ext cx="1066800" cy="457200"/>
          </a:xfrm>
          <a:prstGeom prst="arc">
            <a:avLst>
              <a:gd fmla="val 16200000" name="adj1"/>
              <a:gd fmla="val 0" name="adj2"/>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0" name="Google Shape;560;p76"/>
          <p:cNvSpPr/>
          <p:nvPr/>
        </p:nvSpPr>
        <p:spPr>
          <a:xfrm>
            <a:off x="3333750" y="2540000"/>
            <a:ext cx="1366838" cy="471488"/>
          </a:xfrm>
          <a:custGeom>
            <a:rect b="b" l="l" r="r" t="t"/>
            <a:pathLst>
              <a:path extrusionOk="0" h="471055" w="1366982">
                <a:moveTo>
                  <a:pt x="0" y="471055"/>
                </a:moveTo>
                <a:cubicBezTo>
                  <a:pt x="15394" y="464897"/>
                  <a:pt x="31128" y="459530"/>
                  <a:pt x="46182" y="452582"/>
                </a:cubicBezTo>
                <a:cubicBezTo>
                  <a:pt x="71185" y="441042"/>
                  <a:pt x="93948" y="424344"/>
                  <a:pt x="120073" y="415636"/>
                </a:cubicBezTo>
                <a:cubicBezTo>
                  <a:pt x="138546" y="409479"/>
                  <a:pt x="158075" y="405872"/>
                  <a:pt x="175491" y="397164"/>
                </a:cubicBezTo>
                <a:cubicBezTo>
                  <a:pt x="207675" y="381072"/>
                  <a:pt x="223244" y="372009"/>
                  <a:pt x="258618" y="360218"/>
                </a:cubicBezTo>
                <a:cubicBezTo>
                  <a:pt x="270661" y="356204"/>
                  <a:pt x="283521" y="354996"/>
                  <a:pt x="295564" y="350982"/>
                </a:cubicBezTo>
                <a:cubicBezTo>
                  <a:pt x="399911" y="316200"/>
                  <a:pt x="290152" y="345407"/>
                  <a:pt x="378691" y="323273"/>
                </a:cubicBezTo>
                <a:cubicBezTo>
                  <a:pt x="387927" y="317115"/>
                  <a:pt x="396471" y="309764"/>
                  <a:pt x="406400" y="304800"/>
                </a:cubicBezTo>
                <a:cubicBezTo>
                  <a:pt x="427509" y="294245"/>
                  <a:pt x="459219" y="291595"/>
                  <a:pt x="480291" y="286327"/>
                </a:cubicBezTo>
                <a:cubicBezTo>
                  <a:pt x="489736" y="283966"/>
                  <a:pt x="498555" y="279452"/>
                  <a:pt x="508000" y="277091"/>
                </a:cubicBezTo>
                <a:cubicBezTo>
                  <a:pt x="523230" y="273284"/>
                  <a:pt x="538788" y="270934"/>
                  <a:pt x="554182" y="267855"/>
                </a:cubicBezTo>
                <a:cubicBezTo>
                  <a:pt x="585360" y="252266"/>
                  <a:pt x="621788" y="232133"/>
                  <a:pt x="655782" y="221673"/>
                </a:cubicBezTo>
                <a:cubicBezTo>
                  <a:pt x="680048" y="214207"/>
                  <a:pt x="705179" y="209880"/>
                  <a:pt x="729673" y="203200"/>
                </a:cubicBezTo>
                <a:cubicBezTo>
                  <a:pt x="739066" y="200638"/>
                  <a:pt x="748021" y="196639"/>
                  <a:pt x="757382" y="193964"/>
                </a:cubicBezTo>
                <a:cubicBezTo>
                  <a:pt x="769588" y="190477"/>
                  <a:pt x="782122" y="188214"/>
                  <a:pt x="794328" y="184727"/>
                </a:cubicBezTo>
                <a:cubicBezTo>
                  <a:pt x="803689" y="182052"/>
                  <a:pt x="812533" y="177603"/>
                  <a:pt x="822037" y="175491"/>
                </a:cubicBezTo>
                <a:cubicBezTo>
                  <a:pt x="840319" y="171429"/>
                  <a:pt x="858982" y="169334"/>
                  <a:pt x="877455" y="166255"/>
                </a:cubicBezTo>
                <a:cubicBezTo>
                  <a:pt x="889770" y="160097"/>
                  <a:pt x="901338" y="152136"/>
                  <a:pt x="914400" y="147782"/>
                </a:cubicBezTo>
                <a:cubicBezTo>
                  <a:pt x="929293" y="142817"/>
                  <a:pt x="945352" y="142353"/>
                  <a:pt x="960582" y="138545"/>
                </a:cubicBezTo>
                <a:cubicBezTo>
                  <a:pt x="970027" y="136184"/>
                  <a:pt x="978930" y="131984"/>
                  <a:pt x="988291" y="129309"/>
                </a:cubicBezTo>
                <a:cubicBezTo>
                  <a:pt x="1000497" y="125822"/>
                  <a:pt x="1012922" y="123152"/>
                  <a:pt x="1025237" y="120073"/>
                </a:cubicBezTo>
                <a:cubicBezTo>
                  <a:pt x="1102396" y="81493"/>
                  <a:pt x="1018839" y="119221"/>
                  <a:pt x="1108364" y="92364"/>
                </a:cubicBezTo>
                <a:cubicBezTo>
                  <a:pt x="1124245" y="87600"/>
                  <a:pt x="1139717" y="81306"/>
                  <a:pt x="1154546" y="73891"/>
                </a:cubicBezTo>
                <a:cubicBezTo>
                  <a:pt x="1164475" y="68927"/>
                  <a:pt x="1171724" y="58928"/>
                  <a:pt x="1182255" y="55418"/>
                </a:cubicBezTo>
                <a:cubicBezTo>
                  <a:pt x="1200021" y="49496"/>
                  <a:pt x="1219200" y="49261"/>
                  <a:pt x="1237673" y="46182"/>
                </a:cubicBezTo>
                <a:cubicBezTo>
                  <a:pt x="1299614" y="15210"/>
                  <a:pt x="1248683" y="37337"/>
                  <a:pt x="1311564" y="18473"/>
                </a:cubicBezTo>
                <a:cubicBezTo>
                  <a:pt x="1330215" y="12878"/>
                  <a:pt x="1366982" y="0"/>
                  <a:pt x="1366982" y="0"/>
                </a:cubicBez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1" name="Google Shape;561;p76"/>
          <p:cNvSpPr/>
          <p:nvPr/>
        </p:nvSpPr>
        <p:spPr>
          <a:xfrm rot="2634708">
            <a:off x="2925763" y="1947863"/>
            <a:ext cx="669925" cy="1574800"/>
          </a:xfrm>
          <a:prstGeom prst="downArrow">
            <a:avLst>
              <a:gd fmla="val 50000" name="adj1"/>
              <a:gd fmla="val 49931" name="adj2"/>
            </a:avLst>
          </a:prstGeom>
          <a:solidFill>
            <a:schemeClr val="accent1"/>
          </a:solidFill>
          <a:ln cap="flat" cmpd="sng" w="317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342900" lvl="0" marL="34290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2" name="Google Shape;562;p76"/>
          <p:cNvSpPr/>
          <p:nvPr/>
        </p:nvSpPr>
        <p:spPr>
          <a:xfrm rot="-2520265">
            <a:off x="4929188" y="1976438"/>
            <a:ext cx="725487" cy="1574800"/>
          </a:xfrm>
          <a:prstGeom prst="downArrow">
            <a:avLst>
              <a:gd fmla="val 50000" name="adj1"/>
              <a:gd fmla="val 49996" name="adj2"/>
            </a:avLst>
          </a:prstGeom>
          <a:solidFill>
            <a:schemeClr val="accent1"/>
          </a:solidFill>
          <a:ln cap="flat" cmpd="sng" w="317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342900" lvl="0" marL="34290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3" name="Google Shape;563;p76"/>
          <p:cNvSpPr/>
          <p:nvPr/>
        </p:nvSpPr>
        <p:spPr>
          <a:xfrm>
            <a:off x="990600" y="3609975"/>
            <a:ext cx="3057525" cy="1284288"/>
          </a:xfrm>
          <a:prstGeom prst="roundRect">
            <a:avLst>
              <a:gd fmla="val 16667" name="adj"/>
            </a:avLst>
          </a:prstGeom>
          <a:solidFill>
            <a:schemeClr val="dk1"/>
          </a:solidFill>
          <a:ln cap="flat" cmpd="sng" w="444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800"/>
              <a:buFont typeface="Noto Sans Symbols"/>
              <a:buNone/>
            </a:pPr>
            <a:r>
              <a:t/>
            </a:r>
            <a:endParaRPr sz="1800">
              <a:solidFill>
                <a:srgbClr val="F4F3EC"/>
              </a:solidFill>
              <a:latin typeface="Calibri"/>
              <a:ea typeface="Calibri"/>
              <a:cs typeface="Calibri"/>
              <a:sym typeface="Calibri"/>
            </a:endParaRPr>
          </a:p>
          <a:p>
            <a:pPr indent="0" lvl="0" marL="0" marR="0" rtl="0" algn="l">
              <a:spcBef>
                <a:spcPts val="0"/>
              </a:spcBef>
              <a:spcAft>
                <a:spcPts val="0"/>
              </a:spcAft>
              <a:buClr>
                <a:srgbClr val="F4F3EC"/>
              </a:buClr>
              <a:buSzPts val="1800"/>
              <a:buFont typeface="Noto Sans Symbols"/>
              <a:buNone/>
            </a:pPr>
            <a:r>
              <a:rPr lang="sr-Cyrl-RS" sz="1800">
                <a:solidFill>
                  <a:srgbClr val="F4F3EC"/>
                </a:solidFill>
                <a:latin typeface="Calibri"/>
                <a:ea typeface="Calibri"/>
                <a:cs typeface="Calibri"/>
                <a:sym typeface="Calibri"/>
              </a:rPr>
              <a:t>SRPS ISO 9001:2015</a:t>
            </a:r>
            <a:endParaRPr sz="1800">
              <a:solidFill>
                <a:srgbClr val="F4F3EC"/>
              </a:solidFill>
              <a:latin typeface="Calibri"/>
              <a:ea typeface="Calibri"/>
              <a:cs typeface="Calibri"/>
              <a:sym typeface="Calibri"/>
            </a:endParaRPr>
          </a:p>
        </p:txBody>
      </p:sp>
      <p:sp>
        <p:nvSpPr>
          <p:cNvPr id="564" name="Google Shape;564;p76"/>
          <p:cNvSpPr/>
          <p:nvPr/>
        </p:nvSpPr>
        <p:spPr>
          <a:xfrm>
            <a:off x="4968875" y="3581400"/>
            <a:ext cx="3260725" cy="1284288"/>
          </a:xfrm>
          <a:prstGeom prst="roundRect">
            <a:avLst>
              <a:gd fmla="val 16667" name="adj"/>
            </a:avLst>
          </a:prstGeom>
          <a:solidFill>
            <a:schemeClr val="dk1"/>
          </a:solidFill>
          <a:ln cap="flat" cmpd="sng" w="444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800"/>
              <a:buFont typeface="Noto Sans Symbols"/>
              <a:buNone/>
            </a:pPr>
            <a:r>
              <a:t/>
            </a:r>
            <a:endParaRPr sz="1800">
              <a:solidFill>
                <a:srgbClr val="F4F3EC"/>
              </a:solidFill>
              <a:latin typeface="Calibri"/>
              <a:ea typeface="Calibri"/>
              <a:cs typeface="Calibri"/>
              <a:sym typeface="Calibri"/>
            </a:endParaRPr>
          </a:p>
          <a:p>
            <a:pPr indent="0" lvl="0" marL="0" marR="0" rtl="0" algn="l">
              <a:spcBef>
                <a:spcPts val="0"/>
              </a:spcBef>
              <a:spcAft>
                <a:spcPts val="0"/>
              </a:spcAft>
              <a:buClr>
                <a:srgbClr val="F4F3EC"/>
              </a:buClr>
              <a:buSzPts val="1800"/>
              <a:buFont typeface="Noto Sans Symbols"/>
              <a:buNone/>
            </a:pPr>
            <a:r>
              <a:rPr lang="sr-Cyrl-RS" sz="1800">
                <a:solidFill>
                  <a:srgbClr val="F4F3EC"/>
                </a:solidFill>
                <a:latin typeface="Calibri"/>
                <a:ea typeface="Calibri"/>
                <a:cs typeface="Calibri"/>
                <a:sym typeface="Calibri"/>
              </a:rPr>
              <a:t>SRPS ISO 17025:2017</a:t>
            </a:r>
            <a:endParaRPr sz="1800">
              <a:solidFill>
                <a:srgbClr val="F4F3EC"/>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557">
                                            <p:txEl>
                                              <p:pRg end="0" st="0"/>
                                            </p:txEl>
                                          </p:spTgt>
                                        </p:tgtEl>
                                        <p:attrNameLst>
                                          <p:attrName>style.visibility</p:attrName>
                                        </p:attrNameLst>
                                      </p:cBhvr>
                                      <p:to>
                                        <p:strVal val="visible"/>
                                      </p:to>
                                    </p:set>
                                    <p:anim calcmode="lin" valueType="num">
                                      <p:cBhvr additive="base">
                                        <p:cTn dur="500"/>
                                        <p:tgtEl>
                                          <p:spTgt spid="557">
                                            <p:txEl>
                                              <p:pRg end="0" st="0"/>
                                            </p:txEl>
                                          </p:spTgt>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57">
                                            <p:txEl>
                                              <p:pRg end="1" st="1"/>
                                            </p:txEl>
                                          </p:spTgt>
                                        </p:tgtEl>
                                        <p:attrNameLst>
                                          <p:attrName>style.visibility</p:attrName>
                                        </p:attrNameLst>
                                      </p:cBhvr>
                                      <p:to>
                                        <p:strVal val="visible"/>
                                      </p:to>
                                    </p:set>
                                    <p:anim calcmode="lin" valueType="num">
                                      <p:cBhvr additive="base">
                                        <p:cTn dur="500"/>
                                        <p:tgtEl>
                                          <p:spTgt spid="557">
                                            <p:txEl>
                                              <p:pRg end="1" st="1"/>
                                            </p:txEl>
                                          </p:spTgt>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57">
                                            <p:txEl>
                                              <p:pRg end="2" st="2"/>
                                            </p:txEl>
                                          </p:spTgt>
                                        </p:tgtEl>
                                        <p:attrNameLst>
                                          <p:attrName>style.visibility</p:attrName>
                                        </p:attrNameLst>
                                      </p:cBhvr>
                                      <p:to>
                                        <p:strVal val="visible"/>
                                      </p:to>
                                    </p:set>
                                    <p:anim calcmode="lin" valueType="num">
                                      <p:cBhvr additive="base">
                                        <p:cTn dur="500"/>
                                        <p:tgtEl>
                                          <p:spTgt spid="557">
                                            <p:txEl>
                                              <p:pRg end="2" st="2"/>
                                            </p:txEl>
                                          </p:spTgt>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7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sr-Cyrl-RS"/>
              <a:t>‹#›</a:t>
            </a:fld>
            <a:endParaRPr/>
          </a:p>
        </p:txBody>
      </p:sp>
      <p:grpSp>
        <p:nvGrpSpPr>
          <p:cNvPr id="570" name="Google Shape;570;p77"/>
          <p:cNvGrpSpPr/>
          <p:nvPr/>
        </p:nvGrpSpPr>
        <p:grpSpPr>
          <a:xfrm>
            <a:off x="6112763" y="4360163"/>
            <a:ext cx="1642872" cy="1642873"/>
            <a:chOff x="1555051" y="16763"/>
            <a:chExt cx="1642872" cy="1642873"/>
          </a:xfrm>
        </p:grpSpPr>
        <p:sp>
          <p:nvSpPr>
            <p:cNvPr id="571" name="Google Shape;571;p77"/>
            <p:cNvSpPr/>
            <p:nvPr/>
          </p:nvSpPr>
          <p:spPr>
            <a:xfrm>
              <a:off x="1940623" y="16763"/>
              <a:ext cx="871728" cy="871728"/>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77"/>
            <p:cNvSpPr txBox="1"/>
            <p:nvPr/>
          </p:nvSpPr>
          <p:spPr>
            <a:xfrm>
              <a:off x="2041207" y="134111"/>
              <a:ext cx="670560" cy="27660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6.1 Obezbeđivanje resursa</a:t>
              </a:r>
              <a:endParaRPr sz="600">
                <a:solidFill>
                  <a:schemeClr val="dk1"/>
                </a:solidFill>
                <a:latin typeface="Calibri"/>
                <a:ea typeface="Calibri"/>
                <a:cs typeface="Calibri"/>
                <a:sym typeface="Calibri"/>
              </a:endParaRPr>
            </a:p>
          </p:txBody>
        </p:sp>
        <p:sp>
          <p:nvSpPr>
            <p:cNvPr id="573" name="Google Shape;573;p77"/>
            <p:cNvSpPr/>
            <p:nvPr/>
          </p:nvSpPr>
          <p:spPr>
            <a:xfrm>
              <a:off x="2326195" y="402335"/>
              <a:ext cx="871728" cy="871728"/>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77"/>
            <p:cNvSpPr txBox="1"/>
            <p:nvPr/>
          </p:nvSpPr>
          <p:spPr>
            <a:xfrm>
              <a:off x="2795587" y="502919"/>
              <a:ext cx="335280" cy="67056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6.2 Ljudski resursi</a:t>
              </a:r>
              <a:endParaRPr sz="600">
                <a:solidFill>
                  <a:schemeClr val="dk1"/>
                </a:solidFill>
                <a:latin typeface="Calibri"/>
                <a:ea typeface="Calibri"/>
                <a:cs typeface="Calibri"/>
                <a:sym typeface="Calibri"/>
              </a:endParaRPr>
            </a:p>
          </p:txBody>
        </p:sp>
        <p:sp>
          <p:nvSpPr>
            <p:cNvPr id="575" name="Google Shape;575;p77"/>
            <p:cNvSpPr/>
            <p:nvPr/>
          </p:nvSpPr>
          <p:spPr>
            <a:xfrm>
              <a:off x="1940623" y="787908"/>
              <a:ext cx="871728" cy="871728"/>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77"/>
            <p:cNvSpPr txBox="1"/>
            <p:nvPr/>
          </p:nvSpPr>
          <p:spPr>
            <a:xfrm>
              <a:off x="2041207" y="1265681"/>
              <a:ext cx="670560" cy="27660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6.3 Infrastruktura</a:t>
              </a:r>
              <a:endParaRPr sz="600">
                <a:solidFill>
                  <a:schemeClr val="dk1"/>
                </a:solidFill>
                <a:latin typeface="Calibri"/>
                <a:ea typeface="Calibri"/>
                <a:cs typeface="Calibri"/>
                <a:sym typeface="Calibri"/>
              </a:endParaRPr>
            </a:p>
          </p:txBody>
        </p:sp>
        <p:sp>
          <p:nvSpPr>
            <p:cNvPr id="577" name="Google Shape;577;p77"/>
            <p:cNvSpPr/>
            <p:nvPr/>
          </p:nvSpPr>
          <p:spPr>
            <a:xfrm>
              <a:off x="1555051" y="402335"/>
              <a:ext cx="871728" cy="871728"/>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77"/>
            <p:cNvSpPr txBox="1"/>
            <p:nvPr/>
          </p:nvSpPr>
          <p:spPr>
            <a:xfrm>
              <a:off x="1622107" y="502919"/>
              <a:ext cx="335280" cy="67056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6.4 Radna sredina</a:t>
              </a:r>
              <a:endParaRPr sz="600">
                <a:solidFill>
                  <a:schemeClr val="dk1"/>
                </a:solidFill>
                <a:latin typeface="Calibri"/>
                <a:ea typeface="Calibri"/>
                <a:cs typeface="Calibri"/>
                <a:sym typeface="Calibri"/>
              </a:endParaRPr>
            </a:p>
          </p:txBody>
        </p:sp>
      </p:grpSp>
      <p:grpSp>
        <p:nvGrpSpPr>
          <p:cNvPr id="579" name="Google Shape;579;p77"/>
          <p:cNvGrpSpPr/>
          <p:nvPr/>
        </p:nvGrpSpPr>
        <p:grpSpPr>
          <a:xfrm>
            <a:off x="6880774" y="2973665"/>
            <a:ext cx="1173651" cy="682069"/>
            <a:chOff x="937174" y="1865"/>
            <a:chExt cx="1173651" cy="682069"/>
          </a:xfrm>
        </p:grpSpPr>
        <p:sp>
          <p:nvSpPr>
            <p:cNvPr id="580" name="Google Shape;580;p77"/>
            <p:cNvSpPr/>
            <p:nvPr/>
          </p:nvSpPr>
          <p:spPr>
            <a:xfrm>
              <a:off x="937174" y="1865"/>
              <a:ext cx="682069" cy="682069"/>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77"/>
            <p:cNvSpPr txBox="1"/>
            <p:nvPr/>
          </p:nvSpPr>
          <p:spPr>
            <a:xfrm>
              <a:off x="1032418" y="82296"/>
              <a:ext cx="393265" cy="52120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500">
                  <a:solidFill>
                    <a:schemeClr val="dk1"/>
                  </a:solidFill>
                  <a:latin typeface="Calibri"/>
                  <a:ea typeface="Calibri"/>
                  <a:cs typeface="Calibri"/>
                  <a:sym typeface="Calibri"/>
                </a:rPr>
                <a:t>4.1 Opšti zahtevi</a:t>
              </a:r>
              <a:endParaRPr sz="500">
                <a:solidFill>
                  <a:schemeClr val="dk1"/>
                </a:solidFill>
                <a:latin typeface="Calibri"/>
                <a:ea typeface="Calibri"/>
                <a:cs typeface="Calibri"/>
                <a:sym typeface="Calibri"/>
              </a:endParaRPr>
            </a:p>
          </p:txBody>
        </p:sp>
        <p:sp>
          <p:nvSpPr>
            <p:cNvPr id="582" name="Google Shape;582;p77"/>
            <p:cNvSpPr/>
            <p:nvPr/>
          </p:nvSpPr>
          <p:spPr>
            <a:xfrm>
              <a:off x="1428756" y="1865"/>
              <a:ext cx="682069" cy="682069"/>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77"/>
            <p:cNvSpPr txBox="1"/>
            <p:nvPr/>
          </p:nvSpPr>
          <p:spPr>
            <a:xfrm>
              <a:off x="1622316" y="82296"/>
              <a:ext cx="393265" cy="52120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500">
                  <a:solidFill>
                    <a:schemeClr val="dk1"/>
                  </a:solidFill>
                  <a:latin typeface="Calibri"/>
                  <a:ea typeface="Calibri"/>
                  <a:cs typeface="Calibri"/>
                  <a:sym typeface="Calibri"/>
                </a:rPr>
                <a:t>4.2 Zahtevi koji se odnose na dokumentaciju</a:t>
              </a:r>
              <a:endParaRPr sz="500">
                <a:solidFill>
                  <a:schemeClr val="dk1"/>
                </a:solidFill>
                <a:latin typeface="Calibri"/>
                <a:ea typeface="Calibri"/>
                <a:cs typeface="Calibri"/>
                <a:sym typeface="Calibri"/>
              </a:endParaRPr>
            </a:p>
          </p:txBody>
        </p:sp>
      </p:grpSp>
      <p:grpSp>
        <p:nvGrpSpPr>
          <p:cNvPr id="584" name="Google Shape;584;p77"/>
          <p:cNvGrpSpPr/>
          <p:nvPr/>
        </p:nvGrpSpPr>
        <p:grpSpPr>
          <a:xfrm>
            <a:off x="5841036" y="228600"/>
            <a:ext cx="2318389" cy="1804193"/>
            <a:chOff x="1279205" y="0"/>
            <a:chExt cx="2318389" cy="1804193"/>
          </a:xfrm>
        </p:grpSpPr>
        <p:sp>
          <p:nvSpPr>
            <p:cNvPr id="585" name="Google Shape;585;p77"/>
            <p:cNvSpPr/>
            <p:nvPr/>
          </p:nvSpPr>
          <p:spPr>
            <a:xfrm>
              <a:off x="2160193" y="415325"/>
              <a:ext cx="556413" cy="556413"/>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77"/>
            <p:cNvSpPr/>
            <p:nvPr/>
          </p:nvSpPr>
          <p:spPr>
            <a:xfrm>
              <a:off x="2090641" y="0"/>
              <a:ext cx="695516" cy="3788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77"/>
            <p:cNvSpPr txBox="1"/>
            <p:nvPr/>
          </p:nvSpPr>
          <p:spPr>
            <a:xfrm>
              <a:off x="2090641" y="0"/>
              <a:ext cx="695516" cy="37888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5.1Obaveze i delovanje rukovodstva</a:t>
              </a:r>
              <a:endParaRPr sz="600">
                <a:solidFill>
                  <a:schemeClr val="dk1"/>
                </a:solidFill>
                <a:latin typeface="Calibri"/>
                <a:ea typeface="Calibri"/>
                <a:cs typeface="Calibri"/>
                <a:sym typeface="Calibri"/>
              </a:endParaRPr>
            </a:p>
          </p:txBody>
        </p:sp>
        <p:sp>
          <p:nvSpPr>
            <p:cNvPr id="588" name="Google Shape;588;p77"/>
            <p:cNvSpPr/>
            <p:nvPr/>
          </p:nvSpPr>
          <p:spPr>
            <a:xfrm>
              <a:off x="2340795" y="519607"/>
              <a:ext cx="556413" cy="556413"/>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77"/>
            <p:cNvSpPr/>
            <p:nvPr/>
          </p:nvSpPr>
          <p:spPr>
            <a:xfrm>
              <a:off x="2938476" y="360838"/>
              <a:ext cx="659118" cy="41496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77"/>
            <p:cNvSpPr txBox="1"/>
            <p:nvPr/>
          </p:nvSpPr>
          <p:spPr>
            <a:xfrm>
              <a:off x="2938476" y="360838"/>
              <a:ext cx="659118" cy="41496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5.2 Usredsređenost na korisnika</a:t>
              </a:r>
              <a:endParaRPr sz="600">
                <a:solidFill>
                  <a:schemeClr val="dk1"/>
                </a:solidFill>
                <a:latin typeface="Calibri"/>
                <a:ea typeface="Calibri"/>
                <a:cs typeface="Calibri"/>
                <a:sym typeface="Calibri"/>
              </a:endParaRPr>
            </a:p>
          </p:txBody>
        </p:sp>
        <p:sp>
          <p:nvSpPr>
            <p:cNvPr id="591" name="Google Shape;591;p77"/>
            <p:cNvSpPr/>
            <p:nvPr/>
          </p:nvSpPr>
          <p:spPr>
            <a:xfrm>
              <a:off x="2340795" y="728172"/>
              <a:ext cx="556413" cy="556413"/>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77"/>
            <p:cNvSpPr/>
            <p:nvPr/>
          </p:nvSpPr>
          <p:spPr>
            <a:xfrm>
              <a:off x="2938476" y="979677"/>
              <a:ext cx="659118" cy="46367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77"/>
            <p:cNvSpPr txBox="1"/>
            <p:nvPr/>
          </p:nvSpPr>
          <p:spPr>
            <a:xfrm>
              <a:off x="2938476" y="979677"/>
              <a:ext cx="659118" cy="46367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5.3 Politika kvaliteta</a:t>
              </a:r>
              <a:endParaRPr sz="600">
                <a:solidFill>
                  <a:schemeClr val="dk1"/>
                </a:solidFill>
                <a:latin typeface="Calibri"/>
                <a:ea typeface="Calibri"/>
                <a:cs typeface="Calibri"/>
                <a:sym typeface="Calibri"/>
              </a:endParaRPr>
            </a:p>
          </p:txBody>
        </p:sp>
        <p:sp>
          <p:nvSpPr>
            <p:cNvPr id="594" name="Google Shape;594;p77"/>
            <p:cNvSpPr/>
            <p:nvPr/>
          </p:nvSpPr>
          <p:spPr>
            <a:xfrm>
              <a:off x="2160193" y="832635"/>
              <a:ext cx="556413" cy="556413"/>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77"/>
            <p:cNvSpPr/>
            <p:nvPr/>
          </p:nvSpPr>
          <p:spPr>
            <a:xfrm>
              <a:off x="2090641" y="1425313"/>
              <a:ext cx="695516" cy="3788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77"/>
            <p:cNvSpPr txBox="1"/>
            <p:nvPr/>
          </p:nvSpPr>
          <p:spPr>
            <a:xfrm>
              <a:off x="2090641" y="1425313"/>
              <a:ext cx="695516" cy="37888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5.4 Planiranje</a:t>
              </a:r>
              <a:endParaRPr sz="600">
                <a:solidFill>
                  <a:schemeClr val="dk1"/>
                </a:solidFill>
                <a:latin typeface="Calibri"/>
                <a:ea typeface="Calibri"/>
                <a:cs typeface="Calibri"/>
                <a:sym typeface="Calibri"/>
              </a:endParaRPr>
            </a:p>
          </p:txBody>
        </p:sp>
        <p:sp>
          <p:nvSpPr>
            <p:cNvPr id="597" name="Google Shape;597;p77"/>
            <p:cNvSpPr/>
            <p:nvPr/>
          </p:nvSpPr>
          <p:spPr>
            <a:xfrm>
              <a:off x="1979590" y="728172"/>
              <a:ext cx="556413" cy="556413"/>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77"/>
            <p:cNvSpPr/>
            <p:nvPr/>
          </p:nvSpPr>
          <p:spPr>
            <a:xfrm>
              <a:off x="1279205" y="979677"/>
              <a:ext cx="659118" cy="46367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77"/>
            <p:cNvSpPr txBox="1"/>
            <p:nvPr/>
          </p:nvSpPr>
          <p:spPr>
            <a:xfrm>
              <a:off x="1279205" y="979677"/>
              <a:ext cx="659118" cy="46367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5.5Odgovornosti, ovlašćenja i komuniciranje</a:t>
              </a:r>
              <a:endParaRPr sz="600">
                <a:solidFill>
                  <a:schemeClr val="dk1"/>
                </a:solidFill>
                <a:latin typeface="Calibri"/>
                <a:ea typeface="Calibri"/>
                <a:cs typeface="Calibri"/>
                <a:sym typeface="Calibri"/>
              </a:endParaRPr>
            </a:p>
          </p:txBody>
        </p:sp>
        <p:sp>
          <p:nvSpPr>
            <p:cNvPr id="600" name="Google Shape;600;p77"/>
            <p:cNvSpPr/>
            <p:nvPr/>
          </p:nvSpPr>
          <p:spPr>
            <a:xfrm>
              <a:off x="1979590" y="519607"/>
              <a:ext cx="556413" cy="556413"/>
            </a:xfrm>
            <a:prstGeom prst="ellipse">
              <a:avLst/>
            </a:prstGeom>
            <a:solidFill>
              <a:schemeClr val="accent1">
                <a:alpha val="49803"/>
              </a:scheme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77"/>
            <p:cNvSpPr/>
            <p:nvPr/>
          </p:nvSpPr>
          <p:spPr>
            <a:xfrm>
              <a:off x="1279205" y="360838"/>
              <a:ext cx="659118" cy="46367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77"/>
            <p:cNvSpPr txBox="1"/>
            <p:nvPr/>
          </p:nvSpPr>
          <p:spPr>
            <a:xfrm>
              <a:off x="1279205" y="360838"/>
              <a:ext cx="659118" cy="46367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sr-Cyrl-RS" sz="600">
                  <a:solidFill>
                    <a:schemeClr val="dk1"/>
                  </a:solidFill>
                  <a:latin typeface="Calibri"/>
                  <a:ea typeface="Calibri"/>
                  <a:cs typeface="Calibri"/>
                  <a:sym typeface="Calibri"/>
                </a:rPr>
                <a:t>5.6 Preispitivanje od strane rukovodstv</a:t>
              </a:r>
              <a:endParaRPr sz="600">
                <a:solidFill>
                  <a:schemeClr val="dk1"/>
                </a:solidFill>
                <a:latin typeface="Calibri"/>
                <a:ea typeface="Calibri"/>
                <a:cs typeface="Calibri"/>
                <a:sym typeface="Calibri"/>
              </a:endParaRPr>
            </a:p>
          </p:txBody>
        </p:sp>
      </p:grpSp>
      <p:sp>
        <p:nvSpPr>
          <p:cNvPr id="603" name="Google Shape;603;p77"/>
          <p:cNvSpPr txBox="1"/>
          <p:nvPr/>
        </p:nvSpPr>
        <p:spPr>
          <a:xfrm>
            <a:off x="76200" y="1295400"/>
            <a:ext cx="5867400" cy="469051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dk1"/>
              </a:buClr>
              <a:buSzPts val="2400"/>
              <a:buFont typeface="Noto Sans Symbols"/>
              <a:buNone/>
            </a:pPr>
            <a:r>
              <a:rPr b="1" lang="sr-Cyrl-RS" sz="2400">
                <a:solidFill>
                  <a:schemeClr val="dk1"/>
                </a:solidFill>
                <a:latin typeface="Arial"/>
                <a:ea typeface="Arial"/>
                <a:cs typeface="Arial"/>
                <a:sym typeface="Arial"/>
              </a:rPr>
              <a:t>Захтеви стандарда ISO </a:t>
            </a:r>
            <a:r>
              <a:rPr b="1" lang="sr-Cyrl-RS" sz="2400">
                <a:solidFill>
                  <a:srgbClr val="FF0000"/>
                </a:solidFill>
                <a:latin typeface="Arial"/>
                <a:ea typeface="Arial"/>
                <a:cs typeface="Arial"/>
                <a:sym typeface="Arial"/>
              </a:rPr>
              <a:t>9001</a:t>
            </a:r>
            <a:endParaRPr b="1" sz="2400">
              <a:solidFill>
                <a:srgbClr val="FF0000"/>
              </a:solidFill>
              <a:latin typeface="Arial"/>
              <a:ea typeface="Arial"/>
              <a:cs typeface="Arial"/>
              <a:sym typeface="Arial"/>
            </a:endParaRPr>
          </a:p>
          <a:p>
            <a:pPr indent="-457200" lvl="0" marL="457200" marR="0" rtl="0" algn="l">
              <a:spcBef>
                <a:spcPts val="1200"/>
              </a:spcBef>
              <a:spcAft>
                <a:spcPts val="0"/>
              </a:spcAft>
              <a:buNone/>
            </a:pPr>
            <a:r>
              <a:t/>
            </a:r>
            <a:endParaRPr b="1" sz="2400">
              <a:solidFill>
                <a:schemeClr val="dk1"/>
              </a:solidFill>
              <a:latin typeface="Arial"/>
              <a:ea typeface="Arial"/>
              <a:cs typeface="Arial"/>
              <a:sym typeface="Arial"/>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Увод</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Предмет и подручје примене</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Веза са другим документима</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Термини и дефиниције</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Систем менаџмента квалитетом</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Одговорност руководства</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Менаџмент ресурсима</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Реализација производа</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Мерења, анализе и побољшавања</a:t>
            </a:r>
            <a:endParaRPr sz="2400">
              <a:solidFill>
                <a:schemeClr val="dk1"/>
              </a:solidFill>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3"/>
                                        </p:tgtEl>
                                        <p:attrNameLst>
                                          <p:attrName>style.visibility</p:attrName>
                                        </p:attrNameLst>
                                      </p:cBhvr>
                                      <p:to>
                                        <p:strVal val="visible"/>
                                      </p:to>
                                    </p:set>
                                    <p:animEffect filter="fade" transition="in">
                                      <p:cBhvr>
                                        <p:cTn dur="500"/>
                                        <p:tgtEl>
                                          <p:spTgt spid="6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sp>
        <p:nvSpPr>
          <p:cNvPr id="609" name="Google Shape;609;p78"/>
          <p:cNvSpPr txBox="1"/>
          <p:nvPr>
            <p:ph type="title"/>
          </p:nvPr>
        </p:nvSpPr>
        <p:spPr>
          <a:xfrm>
            <a:off x="685800" y="2286000"/>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Arial"/>
              <a:buNone/>
            </a:pPr>
            <a:r>
              <a:rPr b="1" lang="sr-Cyrl-RS">
                <a:latin typeface="Arial"/>
                <a:ea typeface="Arial"/>
                <a:cs typeface="Arial"/>
                <a:sym typeface="Arial"/>
              </a:rPr>
              <a:t>ISO стандард </a:t>
            </a:r>
            <a:r>
              <a:rPr b="1" lang="sr-Cyrl-RS">
                <a:solidFill>
                  <a:srgbClr val="FF0000"/>
                </a:solidFill>
                <a:latin typeface="Arial"/>
                <a:ea typeface="Arial"/>
                <a:cs typeface="Arial"/>
                <a:sym typeface="Arial"/>
              </a:rPr>
              <a:t>17025</a:t>
            </a:r>
            <a:br>
              <a:rPr b="1" lang="sr-Cyrl-RS">
                <a:latin typeface="Arial"/>
                <a:ea typeface="Arial"/>
                <a:cs typeface="Arial"/>
                <a:sym typeface="Arial"/>
              </a:rPr>
            </a:br>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3" name="Shape 613"/>
        <p:cNvGrpSpPr/>
        <p:nvPr/>
      </p:nvGrpSpPr>
      <p:grpSpPr>
        <a:xfrm>
          <a:off x="0" y="0"/>
          <a:ext cx="0" cy="0"/>
          <a:chOff x="0" y="0"/>
          <a:chExt cx="0" cy="0"/>
        </a:xfrm>
      </p:grpSpPr>
      <p:sp>
        <p:nvSpPr>
          <p:cNvPr id="614" name="Google Shape;614;p7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sr-Cyrl-RS"/>
              <a:t>‹#›</a:t>
            </a:fld>
            <a:endParaRPr/>
          </a:p>
        </p:txBody>
      </p:sp>
      <p:pic>
        <p:nvPicPr>
          <p:cNvPr id="615" name="Google Shape;615;p79"/>
          <p:cNvPicPr preferRelativeResize="0"/>
          <p:nvPr/>
        </p:nvPicPr>
        <p:blipFill rotWithShape="1">
          <a:blip r:embed="rId3">
            <a:alphaModFix/>
          </a:blip>
          <a:srcRect b="0" l="0" r="0" t="0"/>
          <a:stretch/>
        </p:blipFill>
        <p:spPr>
          <a:xfrm>
            <a:off x="2895600" y="228600"/>
            <a:ext cx="6172200" cy="6629400"/>
          </a:xfrm>
          <a:prstGeom prst="rect">
            <a:avLst/>
          </a:prstGeom>
          <a:noFill/>
          <a:ln>
            <a:noFill/>
          </a:ln>
        </p:spPr>
      </p:pic>
      <p:sp>
        <p:nvSpPr>
          <p:cNvPr id="616" name="Google Shape;616;p79"/>
          <p:cNvSpPr txBox="1"/>
          <p:nvPr/>
        </p:nvSpPr>
        <p:spPr>
          <a:xfrm>
            <a:off x="304800" y="1371600"/>
            <a:ext cx="3657600" cy="34163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dk1"/>
              </a:buClr>
              <a:buSzPts val="2400"/>
              <a:buFont typeface="Noto Sans Symbols"/>
              <a:buNone/>
            </a:pPr>
            <a:r>
              <a:rPr b="1" lang="sr-Cyrl-RS" sz="2400">
                <a:solidFill>
                  <a:schemeClr val="dk1"/>
                </a:solidFill>
                <a:latin typeface="Arial"/>
                <a:ea typeface="Arial"/>
                <a:cs typeface="Arial"/>
                <a:sym typeface="Arial"/>
              </a:rPr>
              <a:t>Структура стандарда SRPS ISO/IEC </a:t>
            </a:r>
            <a:r>
              <a:rPr b="1" lang="sr-Cyrl-RS" sz="2400">
                <a:solidFill>
                  <a:srgbClr val="FF0000"/>
                </a:solidFill>
                <a:latin typeface="Arial"/>
                <a:ea typeface="Arial"/>
                <a:cs typeface="Arial"/>
                <a:sym typeface="Arial"/>
              </a:rPr>
              <a:t>17025</a:t>
            </a:r>
            <a:endParaRPr b="1" sz="2400">
              <a:solidFill>
                <a:schemeClr val="dk1"/>
              </a:solidFill>
              <a:latin typeface="Arial"/>
              <a:ea typeface="Arial"/>
              <a:cs typeface="Arial"/>
              <a:sym typeface="Arial"/>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 Предмет и подручје примене</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 Веза са осталим документима</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 Појмови и дефиниције</a:t>
            </a:r>
            <a:endParaRPr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Захтеви менаџмента </a:t>
            </a:r>
            <a:endParaRPr b="1" sz="2400">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None/>
            </a:pPr>
            <a:r>
              <a:rPr b="1" lang="sr-Cyrl-RS" sz="2400">
                <a:solidFill>
                  <a:schemeClr val="dk1"/>
                </a:solidFill>
                <a:latin typeface="Times New Roman"/>
                <a:ea typeface="Times New Roman"/>
                <a:cs typeface="Times New Roman"/>
                <a:sym typeface="Times New Roman"/>
              </a:rPr>
              <a:t>Технички захтеви</a:t>
            </a:r>
            <a:endParaRPr sz="2400">
              <a:solidFill>
                <a:schemeClr val="dk1"/>
              </a:solidFill>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5"/>
                                        </p:tgtEl>
                                        <p:attrNameLst>
                                          <p:attrName>style.visibility</p:attrName>
                                        </p:attrNameLst>
                                      </p:cBhvr>
                                      <p:to>
                                        <p:strVal val="visible"/>
                                      </p:to>
                                    </p:set>
                                    <p:animEffect filter="fade" transition="in">
                                      <p:cBhvr>
                                        <p:cTn dur="2000"/>
                                        <p:tgtEl>
                                          <p:spTgt spid="6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6"/>
                                        </p:tgtEl>
                                        <p:attrNameLst>
                                          <p:attrName>style.visibility</p:attrName>
                                        </p:attrNameLst>
                                      </p:cBhvr>
                                      <p:to>
                                        <p:strVal val="visible"/>
                                      </p:to>
                                    </p:set>
                                    <p:animEffect filter="fade" transition="in">
                                      <p:cBhvr>
                                        <p:cTn dur="500"/>
                                        <p:tgtEl>
                                          <p:spTgt spid="6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grpSp>
        <p:nvGrpSpPr>
          <p:cNvPr id="139" name="Google Shape;139;p8"/>
          <p:cNvGrpSpPr/>
          <p:nvPr/>
        </p:nvGrpSpPr>
        <p:grpSpPr>
          <a:xfrm>
            <a:off x="388142" y="497634"/>
            <a:ext cx="8273580" cy="6093364"/>
            <a:chOff x="784694" y="92970"/>
            <a:chExt cx="8273580" cy="6093364"/>
          </a:xfrm>
        </p:grpSpPr>
        <p:sp>
          <p:nvSpPr>
            <p:cNvPr id="140" name="Google Shape;140;p8"/>
            <p:cNvSpPr/>
            <p:nvPr/>
          </p:nvSpPr>
          <p:spPr>
            <a:xfrm>
              <a:off x="2808313" y="92970"/>
              <a:ext cx="4356537" cy="1633630"/>
            </a:xfrm>
            <a:prstGeom prst="roundRect">
              <a:avLst>
                <a:gd fmla="val 10000" name="adj"/>
              </a:avLst>
            </a:prstGeom>
            <a:solidFill>
              <a:srgbClr val="00B0F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8"/>
            <p:cNvSpPr txBox="1"/>
            <p:nvPr/>
          </p:nvSpPr>
          <p:spPr>
            <a:xfrm>
              <a:off x="2856160" y="140817"/>
              <a:ext cx="4260843" cy="1537936"/>
            </a:xfrm>
            <a:prstGeom prst="rect">
              <a:avLst/>
            </a:prstGeom>
            <a:noFill/>
            <a:ln>
              <a:noFill/>
            </a:ln>
          </p:spPr>
          <p:txBody>
            <a:bodyPr anchorCtr="0" anchor="ctr" bIns="13325" lIns="13325" spcFirstLastPara="1" rIns="13325" wrap="square" tIns="13325">
              <a:noAutofit/>
            </a:bodyPr>
            <a:lstStyle/>
            <a:p>
              <a:pPr indent="0" lvl="0" marL="0" marR="0" rtl="0" algn="ctr">
                <a:lnSpc>
                  <a:spcPct val="100000"/>
                </a:lnSpc>
                <a:spcBef>
                  <a:spcPts val="0"/>
                </a:spcBef>
                <a:spcAft>
                  <a:spcPts val="0"/>
                </a:spcAft>
                <a:buClr>
                  <a:schemeClr val="dk1"/>
                </a:buClr>
                <a:buSzPts val="2100"/>
                <a:buFont typeface="Arial"/>
                <a:buNone/>
              </a:pPr>
              <a:r>
                <a:rPr b="1" i="0" lang="sr-Cyrl-RS" sz="2100" u="none" cap="none" strike="noStrike">
                  <a:solidFill>
                    <a:schemeClr val="dk1"/>
                  </a:solidFill>
                  <a:latin typeface="Arial"/>
                  <a:ea typeface="Arial"/>
                  <a:cs typeface="Arial"/>
                  <a:sym typeface="Arial"/>
                </a:rPr>
                <a:t>ЦИЉЕВИ ИСХРАНЕ КРОЗ ИСТОРИЈУ ЧОВЕЧАНСТВА</a:t>
              </a:r>
              <a:endParaRPr b="1" i="0" sz="2100" u="none" cap="none" strike="noStrike">
                <a:solidFill>
                  <a:schemeClr val="dk1"/>
                </a:solidFill>
                <a:latin typeface="Arial"/>
                <a:ea typeface="Arial"/>
                <a:cs typeface="Arial"/>
                <a:sym typeface="Arial"/>
              </a:endParaRPr>
            </a:p>
          </p:txBody>
        </p:sp>
        <p:sp>
          <p:nvSpPr>
            <p:cNvPr id="142" name="Google Shape;142;p8"/>
            <p:cNvSpPr/>
            <p:nvPr/>
          </p:nvSpPr>
          <p:spPr>
            <a:xfrm rot="9711821">
              <a:off x="625515" y="1929716"/>
              <a:ext cx="6705915" cy="47548"/>
            </a:xfrm>
            <a:custGeom>
              <a:rect b="b" l="l" r="r" t="t"/>
              <a:pathLst>
                <a:path extrusionOk="0" h="120000" w="120000">
                  <a:moveTo>
                    <a:pt x="0" y="60000"/>
                  </a:moveTo>
                  <a:lnTo>
                    <a:pt x="120000" y="60000"/>
                  </a:lnTo>
                </a:path>
              </a:pathLst>
            </a:custGeom>
            <a:noFill/>
            <a:ln cap="flat" cmpd="sng" w="25400">
              <a:solidFill>
                <a:srgbClr val="3B64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8"/>
            <p:cNvSpPr txBox="1"/>
            <p:nvPr/>
          </p:nvSpPr>
          <p:spPr>
            <a:xfrm rot="-1088179">
              <a:off x="3810825" y="1785842"/>
              <a:ext cx="335295" cy="335295"/>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None/>
              </a:pPr>
              <a:r>
                <a:t/>
              </a:r>
              <a:endParaRPr b="1" sz="1700">
                <a:solidFill>
                  <a:schemeClr val="dk1"/>
                </a:solidFill>
                <a:latin typeface="Calibri"/>
                <a:ea typeface="Calibri"/>
                <a:cs typeface="Calibri"/>
                <a:sym typeface="Calibri"/>
              </a:endParaRPr>
            </a:p>
          </p:txBody>
        </p:sp>
        <p:sp>
          <p:nvSpPr>
            <p:cNvPr id="144" name="Google Shape;144;p8"/>
            <p:cNvSpPr/>
            <p:nvPr/>
          </p:nvSpPr>
          <p:spPr>
            <a:xfrm>
              <a:off x="792094" y="2160242"/>
              <a:ext cx="3347809" cy="1673904"/>
            </a:xfrm>
            <a:prstGeom prst="roundRect">
              <a:avLst>
                <a:gd fmla="val 10000" name="adj"/>
              </a:avLst>
            </a:prstGeom>
            <a:solidFill>
              <a:srgbClr val="E5B8B7"/>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8"/>
            <p:cNvSpPr txBox="1"/>
            <p:nvPr/>
          </p:nvSpPr>
          <p:spPr>
            <a:xfrm>
              <a:off x="841121" y="2209269"/>
              <a:ext cx="3249755" cy="1575850"/>
            </a:xfrm>
            <a:prstGeom prst="rect">
              <a:avLst/>
            </a:prstGeom>
            <a:noFill/>
            <a:ln>
              <a:noFill/>
            </a:ln>
          </p:spPr>
          <p:txBody>
            <a:bodyPr anchorCtr="0" anchor="ctr" bIns="13325" lIns="13325" spcFirstLastPara="1" rIns="13325" wrap="square" tIns="13325">
              <a:noAutofit/>
            </a:bodyPr>
            <a:lstStyle/>
            <a:p>
              <a:pPr indent="0" lvl="0" marL="0" marR="0" rtl="0" algn="ctr">
                <a:lnSpc>
                  <a:spcPct val="100000"/>
                </a:lnSpc>
                <a:spcBef>
                  <a:spcPts val="0"/>
                </a:spcBef>
                <a:spcAft>
                  <a:spcPts val="0"/>
                </a:spcAft>
                <a:buClr>
                  <a:schemeClr val="lt1"/>
                </a:buClr>
                <a:buSzPts val="2100"/>
                <a:buFont typeface="Arial"/>
                <a:buNone/>
              </a:pPr>
              <a:r>
                <a:rPr b="1" i="0" lang="sr-Cyrl-RS" sz="2100" u="none" cap="none" strike="noStrike">
                  <a:solidFill>
                    <a:schemeClr val="lt1"/>
                  </a:solidFill>
                  <a:latin typeface="Arial"/>
                  <a:ea typeface="Arial"/>
                  <a:cs typeface="Arial"/>
                  <a:sym typeface="Arial"/>
                </a:rPr>
                <a:t> </a:t>
              </a:r>
              <a:r>
                <a:rPr b="1" i="0" lang="sr-Cyrl-RS" sz="2100" u="none" cap="none" strike="noStrike">
                  <a:solidFill>
                    <a:schemeClr val="dk1"/>
                  </a:solidFill>
                  <a:latin typeface="Arial"/>
                  <a:ea typeface="Arial"/>
                  <a:cs typeface="Arial"/>
                  <a:sym typeface="Arial"/>
                </a:rPr>
                <a:t>ПРВИ: довољан унос неопходних нутритивних елемената: енергије из хране и нутритијената</a:t>
              </a:r>
              <a:endParaRPr b="1" i="0" sz="2100" u="none" cap="none" strike="noStrike">
                <a:solidFill>
                  <a:schemeClr val="dk1"/>
                </a:solidFill>
                <a:latin typeface="Arial"/>
                <a:ea typeface="Arial"/>
                <a:cs typeface="Arial"/>
                <a:sym typeface="Arial"/>
              </a:endParaRPr>
            </a:p>
          </p:txBody>
        </p:sp>
        <p:sp>
          <p:nvSpPr>
            <p:cNvPr id="146" name="Google Shape;146;p8"/>
            <p:cNvSpPr/>
            <p:nvPr/>
          </p:nvSpPr>
          <p:spPr>
            <a:xfrm rot="8070429">
              <a:off x="1870305" y="3105809"/>
              <a:ext cx="6225221" cy="47548"/>
            </a:xfrm>
            <a:custGeom>
              <a:rect b="b" l="l" r="r" t="t"/>
              <a:pathLst>
                <a:path extrusionOk="0" h="120000" w="120000">
                  <a:moveTo>
                    <a:pt x="0" y="60000"/>
                  </a:moveTo>
                  <a:lnTo>
                    <a:pt x="120000" y="60000"/>
                  </a:lnTo>
                </a:path>
              </a:pathLst>
            </a:custGeom>
            <a:noFill/>
            <a:ln cap="flat" cmpd="sng" w="25400">
              <a:solidFill>
                <a:srgbClr val="3B64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8"/>
            <p:cNvSpPr txBox="1"/>
            <p:nvPr/>
          </p:nvSpPr>
          <p:spPr>
            <a:xfrm rot="-2729571">
              <a:off x="4827285" y="2973953"/>
              <a:ext cx="311261" cy="311261"/>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None/>
              </a:pPr>
              <a:r>
                <a:t/>
              </a:r>
              <a:endParaRPr b="1" sz="1700">
                <a:solidFill>
                  <a:schemeClr val="dk1"/>
                </a:solidFill>
                <a:latin typeface="Calibri"/>
                <a:ea typeface="Calibri"/>
                <a:cs typeface="Calibri"/>
                <a:sym typeface="Calibri"/>
              </a:endParaRPr>
            </a:p>
          </p:txBody>
        </p:sp>
        <p:sp>
          <p:nvSpPr>
            <p:cNvPr id="148" name="Google Shape;148;p8"/>
            <p:cNvSpPr/>
            <p:nvPr/>
          </p:nvSpPr>
          <p:spPr>
            <a:xfrm>
              <a:off x="2800981" y="4512430"/>
              <a:ext cx="3347809" cy="1673904"/>
            </a:xfrm>
            <a:prstGeom prst="roundRect">
              <a:avLst>
                <a:gd fmla="val 10000" name="adj"/>
              </a:avLst>
            </a:prstGeom>
            <a:solidFill>
              <a:srgbClr val="E5B8B7"/>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8"/>
            <p:cNvSpPr txBox="1"/>
            <p:nvPr/>
          </p:nvSpPr>
          <p:spPr>
            <a:xfrm>
              <a:off x="2850008" y="4561457"/>
              <a:ext cx="3249755" cy="1575850"/>
            </a:xfrm>
            <a:prstGeom prst="rect">
              <a:avLst/>
            </a:prstGeom>
            <a:noFill/>
            <a:ln>
              <a:noFill/>
            </a:ln>
          </p:spPr>
          <p:txBody>
            <a:bodyPr anchorCtr="0" anchor="ctr" bIns="13325" lIns="13325" spcFirstLastPara="1" rIns="13325" wrap="square" tIns="13325">
              <a:noAutofit/>
            </a:bodyPr>
            <a:lstStyle/>
            <a:p>
              <a:pPr indent="0" lvl="0" marL="0" marR="0" rtl="0" algn="ctr">
                <a:lnSpc>
                  <a:spcPct val="100000"/>
                </a:lnSpc>
                <a:spcBef>
                  <a:spcPts val="0"/>
                </a:spcBef>
                <a:spcAft>
                  <a:spcPts val="0"/>
                </a:spcAft>
                <a:buClr>
                  <a:schemeClr val="dk1"/>
                </a:buClr>
                <a:buSzPts val="2100"/>
                <a:buFont typeface="Arial"/>
                <a:buNone/>
              </a:pPr>
              <a:r>
                <a:rPr b="1" i="0" lang="sr-Cyrl-RS" sz="2100" u="none" cap="none" strike="noStrike">
                  <a:solidFill>
                    <a:schemeClr val="dk1"/>
                  </a:solidFill>
                  <a:latin typeface="Arial"/>
                  <a:ea typeface="Arial"/>
                  <a:cs typeface="Arial"/>
                  <a:sym typeface="Arial"/>
                </a:rPr>
                <a:t>ДРУГИ: ПРВИ+ смањење уноса неких састојака хране</a:t>
              </a:r>
              <a:endParaRPr b="1" i="0" sz="2100" u="none" cap="none" strike="noStrike">
                <a:solidFill>
                  <a:schemeClr val="dk1"/>
                </a:solidFill>
                <a:latin typeface="Arial"/>
                <a:ea typeface="Arial"/>
                <a:cs typeface="Arial"/>
                <a:sym typeface="Arial"/>
              </a:endParaRPr>
            </a:p>
          </p:txBody>
        </p:sp>
        <p:sp>
          <p:nvSpPr>
            <p:cNvPr id="150" name="Google Shape;150;p8"/>
            <p:cNvSpPr/>
            <p:nvPr/>
          </p:nvSpPr>
          <p:spPr>
            <a:xfrm rot="7567143">
              <a:off x="5204009" y="1882545"/>
              <a:ext cx="2467297" cy="47548"/>
            </a:xfrm>
            <a:custGeom>
              <a:rect b="b" l="l" r="r" t="t"/>
              <a:pathLst>
                <a:path extrusionOk="0" h="120000" w="120000">
                  <a:moveTo>
                    <a:pt x="0" y="60000"/>
                  </a:moveTo>
                  <a:lnTo>
                    <a:pt x="120000" y="60000"/>
                  </a:lnTo>
                </a:path>
              </a:pathLst>
            </a:custGeom>
            <a:noFill/>
            <a:ln cap="flat" cmpd="sng" w="25400">
              <a:solidFill>
                <a:srgbClr val="3B64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8"/>
            <p:cNvSpPr txBox="1"/>
            <p:nvPr/>
          </p:nvSpPr>
          <p:spPr>
            <a:xfrm rot="-3232857">
              <a:off x="6375975" y="1844637"/>
              <a:ext cx="123364" cy="123364"/>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None/>
              </a:pPr>
              <a:r>
                <a:t/>
              </a:r>
              <a:endParaRPr b="1" sz="800">
                <a:solidFill>
                  <a:schemeClr val="dk1"/>
                </a:solidFill>
                <a:latin typeface="Calibri"/>
                <a:ea typeface="Calibri"/>
                <a:cs typeface="Calibri"/>
                <a:sym typeface="Calibri"/>
              </a:endParaRPr>
            </a:p>
          </p:txBody>
        </p:sp>
        <p:sp>
          <p:nvSpPr>
            <p:cNvPr id="152" name="Google Shape;152;p8"/>
            <p:cNvSpPr/>
            <p:nvPr/>
          </p:nvSpPr>
          <p:spPr>
            <a:xfrm>
              <a:off x="5710465" y="2065901"/>
              <a:ext cx="3347809" cy="1673904"/>
            </a:xfrm>
            <a:prstGeom prst="roundRect">
              <a:avLst>
                <a:gd fmla="val 10000" name="adj"/>
              </a:avLst>
            </a:prstGeom>
            <a:solidFill>
              <a:srgbClr val="BDA9F5"/>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8"/>
            <p:cNvSpPr txBox="1"/>
            <p:nvPr/>
          </p:nvSpPr>
          <p:spPr>
            <a:xfrm>
              <a:off x="5759492" y="2114928"/>
              <a:ext cx="3249755" cy="1575850"/>
            </a:xfrm>
            <a:prstGeom prst="rect">
              <a:avLst/>
            </a:prstGeom>
            <a:noFill/>
            <a:ln>
              <a:noFill/>
            </a:ln>
          </p:spPr>
          <p:txBody>
            <a:bodyPr anchorCtr="0" anchor="ctr" bIns="13325" lIns="13325" spcFirstLastPara="1" rIns="13325" wrap="square" tIns="13325">
              <a:noAutofit/>
            </a:bodyPr>
            <a:lstStyle/>
            <a:p>
              <a:pPr indent="0" lvl="0" marL="0" marR="0" rtl="0" algn="ctr">
                <a:lnSpc>
                  <a:spcPct val="100000"/>
                </a:lnSpc>
                <a:spcBef>
                  <a:spcPts val="0"/>
                </a:spcBef>
                <a:spcAft>
                  <a:spcPts val="0"/>
                </a:spcAft>
                <a:buClr>
                  <a:schemeClr val="dk1"/>
                </a:buClr>
                <a:buSzPts val="2100"/>
                <a:buFont typeface="Arial"/>
                <a:buNone/>
              </a:pPr>
              <a:r>
                <a:rPr b="1" i="0" lang="sr-Cyrl-RS" sz="2100" u="none" cap="none" strike="noStrike">
                  <a:solidFill>
                    <a:schemeClr val="dk1"/>
                  </a:solidFill>
                  <a:latin typeface="Arial"/>
                  <a:ea typeface="Arial"/>
                  <a:cs typeface="Arial"/>
                  <a:sym typeface="Arial"/>
                </a:rPr>
                <a:t>ТРЕЋИ: ДРУГИ + индивидуалан приступ и оптималан унос  свих потребних састојака</a:t>
              </a:r>
              <a:endParaRPr b="1" i="0" sz="2100" u="none" cap="none" strike="noStrike">
                <a:solidFill>
                  <a:schemeClr val="dk1"/>
                </a:solidFill>
                <a:latin typeface="Arial"/>
                <a:ea typeface="Arial"/>
                <a:cs typeface="Arial"/>
                <a:sym typeface="Arial"/>
              </a:endParaRPr>
            </a:p>
          </p:txBody>
        </p:sp>
      </p:grpSp>
      <p:sp>
        <p:nvSpPr>
          <p:cNvPr id="154" name="Google Shape;154;p8"/>
          <p:cNvSpPr txBox="1"/>
          <p:nvPr/>
        </p:nvSpPr>
        <p:spPr>
          <a:xfrm>
            <a:off x="1023938" y="1314450"/>
            <a:ext cx="184150" cy="3667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0" name="Shape 620"/>
        <p:cNvGrpSpPr/>
        <p:nvPr/>
      </p:nvGrpSpPr>
      <p:grpSpPr>
        <a:xfrm>
          <a:off x="0" y="0"/>
          <a:ext cx="0" cy="0"/>
          <a:chOff x="0" y="0"/>
          <a:chExt cx="0" cy="0"/>
        </a:xfrm>
      </p:grpSpPr>
      <p:sp>
        <p:nvSpPr>
          <p:cNvPr id="621" name="Google Shape;621;p80"/>
          <p:cNvSpPr txBox="1"/>
          <p:nvPr/>
        </p:nvSpPr>
        <p:spPr>
          <a:xfrm>
            <a:off x="172995" y="746608"/>
            <a:ext cx="6037263" cy="53245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 1 Организација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2 Систем менаџмента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3 Управљање документацијом</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4 Преиспитивање захтева, понуда и уговора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5 Подуговарање испитивања и еталонирања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6 Набавка услуга и производа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7 Однос према кориснику</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8 Приговори</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9 Управљање неусаглашеним испитивањима/еталонира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10 Побољшања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11 Корективне мере</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12 Превентивне мере</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13 Управљање записима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14 Интерне провере</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sr-Cyrl-RS" sz="2000">
                <a:solidFill>
                  <a:schemeClr val="dk1"/>
                </a:solidFill>
                <a:latin typeface="Times New Roman"/>
                <a:ea typeface="Times New Roman"/>
                <a:cs typeface="Times New Roman"/>
                <a:sym typeface="Times New Roman"/>
              </a:rPr>
              <a:t>15Преиспитивање руководства</a:t>
            </a:r>
            <a:endParaRPr sz="20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t/>
            </a:r>
            <a:endParaRPr sz="2000">
              <a:solidFill>
                <a:schemeClr val="dk1"/>
              </a:solidFill>
              <a:latin typeface="Times New Roman"/>
              <a:ea typeface="Times New Roman"/>
              <a:cs typeface="Times New Roman"/>
              <a:sym typeface="Times New Roman"/>
            </a:endParaRPr>
          </a:p>
        </p:txBody>
      </p:sp>
      <p:sp>
        <p:nvSpPr>
          <p:cNvPr id="622" name="Google Shape;622;p80"/>
          <p:cNvSpPr txBox="1"/>
          <p:nvPr/>
        </p:nvSpPr>
        <p:spPr>
          <a:xfrm>
            <a:off x="1143000" y="96838"/>
            <a:ext cx="8001000" cy="685800"/>
          </a:xfrm>
          <a:prstGeom prst="rect">
            <a:avLst/>
          </a:prstGeom>
          <a:noFill/>
          <a:ln>
            <a:noFill/>
          </a:ln>
        </p:spPr>
        <p:txBody>
          <a:bodyPr anchorCtr="0" anchor="t" bIns="45700" lIns="91425" spcFirstLastPara="1" rIns="91425" wrap="square" tIns="45700">
            <a:noAutofit/>
          </a:bodyPr>
          <a:lstStyle/>
          <a:p>
            <a:pPr indent="-495300" lvl="0" marL="495300" marR="0" rtl="0" algn="ctr">
              <a:spcBef>
                <a:spcPts val="0"/>
              </a:spcBef>
              <a:spcAft>
                <a:spcPts val="0"/>
              </a:spcAft>
              <a:buClr>
                <a:srgbClr val="FF00FF"/>
              </a:buClr>
              <a:buSzPts val="3300"/>
              <a:buFont typeface="Noto Sans Symbols"/>
              <a:buNone/>
            </a:pPr>
            <a:r>
              <a:rPr b="1" lang="sr-Cyrl-RS" sz="3300">
                <a:solidFill>
                  <a:srgbClr val="FF00FF"/>
                </a:solidFill>
                <a:latin typeface="Times New Roman"/>
                <a:ea typeface="Times New Roman"/>
                <a:cs typeface="Times New Roman"/>
                <a:sym typeface="Times New Roman"/>
              </a:rPr>
              <a:t>Захтеви стандарда SRPS ISO/IEC 17025</a:t>
            </a:r>
            <a:endParaRPr b="1" sz="3300">
              <a:solidFill>
                <a:srgbClr val="FF00FF"/>
              </a:solidFill>
              <a:latin typeface="Times New Roman"/>
              <a:ea typeface="Times New Roman"/>
              <a:cs typeface="Times New Roman"/>
              <a:sym typeface="Times New Roman"/>
            </a:endParaRPr>
          </a:p>
        </p:txBody>
      </p:sp>
      <p:sp>
        <p:nvSpPr>
          <p:cNvPr id="623" name="Google Shape;623;p80"/>
          <p:cNvSpPr/>
          <p:nvPr/>
        </p:nvSpPr>
        <p:spPr>
          <a:xfrm>
            <a:off x="5943600" y="2514600"/>
            <a:ext cx="2667000" cy="1524000"/>
          </a:xfrm>
          <a:prstGeom prst="leftArrow">
            <a:avLst>
              <a:gd fmla="val 50000" name="adj1"/>
              <a:gd fmla="val 49997" name="adj2"/>
            </a:avLst>
          </a:prstGeom>
          <a:solidFill>
            <a:srgbClr val="FF00FF"/>
          </a:solidFill>
          <a:ln>
            <a:noFill/>
          </a:ln>
        </p:spPr>
        <p:txBody>
          <a:bodyPr anchorCtr="0" anchor="t" bIns="45700" lIns="91425" spcFirstLastPara="1" rIns="91425" wrap="square" tIns="45700">
            <a:noAutofit/>
          </a:bodyPr>
          <a:lstStyle/>
          <a:p>
            <a:pPr indent="0" lvl="0" marL="0" marR="0" rtl="0" algn="r">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Менаџмент захтеви</a:t>
            </a:r>
            <a:endParaRPr b="1" sz="18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2">
                                  <p:stCondLst>
                                    <p:cond delay="0"/>
                                  </p:stCondLst>
                                  <p:childTnLst>
                                    <p:set>
                                      <p:cBhvr>
                                        <p:cTn dur="1" fill="hold">
                                          <p:stCondLst>
                                            <p:cond delay="0"/>
                                          </p:stCondLst>
                                        </p:cTn>
                                        <p:tgtEl>
                                          <p:spTgt spid="621"/>
                                        </p:tgtEl>
                                        <p:attrNameLst>
                                          <p:attrName>style.visibility</p:attrName>
                                        </p:attrNameLst>
                                      </p:cBhvr>
                                      <p:to>
                                        <p:strVal val="visible"/>
                                      </p:to>
                                    </p:set>
                                    <p:anim calcmode="lin" valueType="num">
                                      <p:cBhvr additive="base">
                                        <p:cTn dur="500"/>
                                        <p:tgtEl>
                                          <p:spTgt spid="621"/>
                                        </p:tgtEl>
                                        <p:attrNameLst>
                                          <p:attrName>ppt_x</p:attrName>
                                        </p:attrNameLst>
                                      </p:cBhvr>
                                      <p:tavLst>
                                        <p:tav fmla="" tm="0">
                                          <p:val>
                                            <p:strVal val="#ppt_x+1"/>
                                          </p:val>
                                        </p:tav>
                                        <p:tav fmla="" tm="100000">
                                          <p:val>
                                            <p:strVal val="#ppt_x"/>
                                          </p:val>
                                        </p:tav>
                                      </p:tavLst>
                                    </p:anim>
                                  </p:childTnLst>
                                </p:cTn>
                              </p:par>
                            </p:childTnLst>
                          </p:cTn>
                        </p:par>
                        <p:par>
                          <p:cTn fill="hold">
                            <p:stCondLst>
                              <p:cond delay="500"/>
                            </p:stCondLst>
                            <p:childTnLst>
                              <p:par>
                                <p:cTn fill="hold" nodeType="afterEffect" presetClass="entr" presetID="2" presetSubtype="8">
                                  <p:stCondLst>
                                    <p:cond delay="0"/>
                                  </p:stCondLst>
                                  <p:childTnLst>
                                    <p:set>
                                      <p:cBhvr>
                                        <p:cTn dur="1" fill="hold">
                                          <p:stCondLst>
                                            <p:cond delay="0"/>
                                          </p:stCondLst>
                                        </p:cTn>
                                        <p:tgtEl>
                                          <p:spTgt spid="622">
                                            <p:txEl>
                                              <p:pRg end="0" st="0"/>
                                            </p:txEl>
                                          </p:spTgt>
                                        </p:tgtEl>
                                        <p:attrNameLst>
                                          <p:attrName>style.visibility</p:attrName>
                                        </p:attrNameLst>
                                      </p:cBhvr>
                                      <p:to>
                                        <p:strVal val="visible"/>
                                      </p:to>
                                    </p:set>
                                    <p:anim calcmode="lin" valueType="num">
                                      <p:cBhvr additive="base">
                                        <p:cTn dur="500"/>
                                        <p:tgtEl>
                                          <p:spTgt spid="622">
                                            <p:txEl>
                                              <p:pRg end="0" st="0"/>
                                            </p:txEl>
                                          </p:spTgt>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sp>
        <p:nvSpPr>
          <p:cNvPr id="629" name="Google Shape;629;p81"/>
          <p:cNvSpPr txBox="1"/>
          <p:nvPr/>
        </p:nvSpPr>
        <p:spPr>
          <a:xfrm>
            <a:off x="228600" y="1265238"/>
            <a:ext cx="5572125" cy="54784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1 Општи захтеви</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2 Особље</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3 Смештај и услови радне средине</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4 Методе испитивања и еталонирања као и метода валидације</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5 Опрема</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6 Следљивост мерења</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7 Узорковање</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8 Руковање узорцима за испитивање и еталонирање</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9 Обезбеђење поверења у квалитет резултата испитивања и еталонирања</a:t>
            </a:r>
            <a:endParaRPr b="1" sz="2000">
              <a:solidFill>
                <a:schemeClr val="dk1"/>
              </a:solidFill>
              <a:latin typeface="Arial"/>
              <a:ea typeface="Arial"/>
              <a:cs typeface="Arial"/>
              <a:sym typeface="Arial"/>
            </a:endParaRPr>
          </a:p>
          <a:p>
            <a:pPr indent="0" lvl="0" marL="0" marR="0" rtl="0" algn="l">
              <a:spcBef>
                <a:spcPts val="1000"/>
              </a:spcBef>
              <a:spcAft>
                <a:spcPts val="0"/>
              </a:spcAft>
              <a:buClr>
                <a:schemeClr val="dk1"/>
              </a:buClr>
              <a:buSzPts val="2000"/>
              <a:buFont typeface="Noto Sans Symbols"/>
              <a:buNone/>
            </a:pPr>
            <a:r>
              <a:rPr b="1" lang="sr-Cyrl-RS" sz="2000">
                <a:solidFill>
                  <a:schemeClr val="dk1"/>
                </a:solidFill>
                <a:latin typeface="Arial"/>
                <a:ea typeface="Arial"/>
                <a:cs typeface="Arial"/>
                <a:sym typeface="Arial"/>
              </a:rPr>
              <a:t>10 Извештавање резултата</a:t>
            </a:r>
            <a:endParaRPr b="1" sz="2000">
              <a:solidFill>
                <a:schemeClr val="dk1"/>
              </a:solidFill>
              <a:latin typeface="Arial"/>
              <a:ea typeface="Arial"/>
              <a:cs typeface="Arial"/>
              <a:sym typeface="Arial"/>
            </a:endParaRPr>
          </a:p>
        </p:txBody>
      </p:sp>
      <p:sp>
        <p:nvSpPr>
          <p:cNvPr id="630" name="Google Shape;630;p81"/>
          <p:cNvSpPr txBox="1"/>
          <p:nvPr/>
        </p:nvSpPr>
        <p:spPr>
          <a:xfrm>
            <a:off x="342900" y="152400"/>
            <a:ext cx="8458200" cy="685800"/>
          </a:xfrm>
          <a:prstGeom prst="rect">
            <a:avLst/>
          </a:prstGeom>
          <a:noFill/>
          <a:ln>
            <a:noFill/>
          </a:ln>
        </p:spPr>
        <p:txBody>
          <a:bodyPr anchorCtr="0" anchor="t" bIns="45700" lIns="91425" spcFirstLastPara="1" rIns="91425" wrap="square" tIns="45700">
            <a:noAutofit/>
          </a:bodyPr>
          <a:lstStyle/>
          <a:p>
            <a:pPr indent="-495300" lvl="0" marL="495300" marR="0" rtl="0" algn="ctr">
              <a:spcBef>
                <a:spcPts val="0"/>
              </a:spcBef>
              <a:spcAft>
                <a:spcPts val="0"/>
              </a:spcAft>
              <a:buClr>
                <a:srgbClr val="FF00FF"/>
              </a:buClr>
              <a:buSzPts val="3300"/>
              <a:buFont typeface="Noto Sans Symbols"/>
              <a:buNone/>
            </a:pPr>
            <a:r>
              <a:rPr b="1" lang="sr-Cyrl-RS" sz="3300">
                <a:solidFill>
                  <a:srgbClr val="FF00FF"/>
                </a:solidFill>
                <a:latin typeface="Times New Roman"/>
                <a:ea typeface="Times New Roman"/>
                <a:cs typeface="Times New Roman"/>
                <a:sym typeface="Times New Roman"/>
              </a:rPr>
              <a:t>Захтеви стандарда SRPS ISO/IEC 17025</a:t>
            </a:r>
            <a:endParaRPr b="1" sz="3300">
              <a:solidFill>
                <a:srgbClr val="FF00FF"/>
              </a:solidFill>
              <a:latin typeface="Times New Roman"/>
              <a:ea typeface="Times New Roman"/>
              <a:cs typeface="Times New Roman"/>
              <a:sym typeface="Times New Roman"/>
            </a:endParaRPr>
          </a:p>
        </p:txBody>
      </p:sp>
      <p:sp>
        <p:nvSpPr>
          <p:cNvPr id="631" name="Google Shape;631;p81"/>
          <p:cNvSpPr/>
          <p:nvPr/>
        </p:nvSpPr>
        <p:spPr>
          <a:xfrm>
            <a:off x="5943600" y="2514600"/>
            <a:ext cx="2667000" cy="1524000"/>
          </a:xfrm>
          <a:prstGeom prst="leftArrow">
            <a:avLst>
              <a:gd fmla="val 50000" name="adj1"/>
              <a:gd fmla="val 49997" name="adj2"/>
            </a:avLst>
          </a:prstGeom>
          <a:solidFill>
            <a:srgbClr val="FF00FF"/>
          </a:solidFill>
          <a:ln>
            <a:noFill/>
          </a:ln>
        </p:spPr>
        <p:txBody>
          <a:bodyPr anchorCtr="0" anchor="t" bIns="45700" lIns="91425" spcFirstLastPara="1" rIns="91425" wrap="square" tIns="45700">
            <a:noAutofit/>
          </a:bodyPr>
          <a:lstStyle/>
          <a:p>
            <a:pPr indent="0" lvl="0" marL="0" marR="0" rtl="0" algn="r">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Технички захтеви</a:t>
            </a:r>
            <a:endParaRPr b="1" sz="18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2">
                                  <p:stCondLst>
                                    <p:cond delay="0"/>
                                  </p:stCondLst>
                                  <p:childTnLst>
                                    <p:set>
                                      <p:cBhvr>
                                        <p:cTn dur="1" fill="hold">
                                          <p:stCondLst>
                                            <p:cond delay="0"/>
                                          </p:stCondLst>
                                        </p:cTn>
                                        <p:tgtEl>
                                          <p:spTgt spid="629"/>
                                        </p:tgtEl>
                                        <p:attrNameLst>
                                          <p:attrName>style.visibility</p:attrName>
                                        </p:attrNameLst>
                                      </p:cBhvr>
                                      <p:to>
                                        <p:strVal val="visible"/>
                                      </p:to>
                                    </p:set>
                                    <p:anim calcmode="lin" valueType="num">
                                      <p:cBhvr additive="base">
                                        <p:cTn dur="500"/>
                                        <p:tgtEl>
                                          <p:spTgt spid="629"/>
                                        </p:tgtEl>
                                        <p:attrNameLst>
                                          <p:attrName>ppt_x</p:attrName>
                                        </p:attrNameLst>
                                      </p:cBhvr>
                                      <p:tavLst>
                                        <p:tav fmla="" tm="0">
                                          <p:val>
                                            <p:strVal val="#ppt_x+1"/>
                                          </p:val>
                                        </p:tav>
                                        <p:tav fmla="" tm="100000">
                                          <p:val>
                                            <p:strVal val="#ppt_x"/>
                                          </p:val>
                                        </p:tav>
                                      </p:tavLst>
                                    </p:anim>
                                  </p:childTnLst>
                                </p:cTn>
                              </p:par>
                            </p:childTnLst>
                          </p:cTn>
                        </p:par>
                        <p:par>
                          <p:cTn fill="hold">
                            <p:stCondLst>
                              <p:cond delay="500"/>
                            </p:stCondLst>
                            <p:childTnLst>
                              <p:par>
                                <p:cTn fill="hold" nodeType="afterEffect" presetClass="entr" presetID="2" presetSubtype="8">
                                  <p:stCondLst>
                                    <p:cond delay="0"/>
                                  </p:stCondLst>
                                  <p:childTnLst>
                                    <p:set>
                                      <p:cBhvr>
                                        <p:cTn dur="1" fill="hold">
                                          <p:stCondLst>
                                            <p:cond delay="0"/>
                                          </p:stCondLst>
                                        </p:cTn>
                                        <p:tgtEl>
                                          <p:spTgt spid="630">
                                            <p:txEl>
                                              <p:pRg end="0" st="0"/>
                                            </p:txEl>
                                          </p:spTgt>
                                        </p:tgtEl>
                                        <p:attrNameLst>
                                          <p:attrName>style.visibility</p:attrName>
                                        </p:attrNameLst>
                                      </p:cBhvr>
                                      <p:to>
                                        <p:strVal val="visible"/>
                                      </p:to>
                                    </p:set>
                                    <p:anim calcmode="lin" valueType="num">
                                      <p:cBhvr additive="base">
                                        <p:cTn dur="500"/>
                                        <p:tgtEl>
                                          <p:spTgt spid="630">
                                            <p:txEl>
                                              <p:pRg end="0" st="0"/>
                                            </p:txEl>
                                          </p:spTgt>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82"/>
          <p:cNvSpPr txBox="1"/>
          <p:nvPr/>
        </p:nvSpPr>
        <p:spPr>
          <a:xfrm>
            <a:off x="381000" y="685800"/>
            <a:ext cx="8534400" cy="40934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3399"/>
              </a:buClr>
              <a:buSzPts val="2000"/>
              <a:buFont typeface="Noto Sans Symbols"/>
              <a:buNone/>
            </a:pPr>
            <a:r>
              <a:rPr b="1" lang="sr-Cyrl-RS" sz="2000">
                <a:solidFill>
                  <a:srgbClr val="FF3399"/>
                </a:solidFill>
                <a:latin typeface="Calibri"/>
                <a:ea typeface="Calibri"/>
                <a:cs typeface="Calibri"/>
                <a:sym typeface="Calibri"/>
              </a:rPr>
              <a:t> Управљање документима</a:t>
            </a:r>
            <a:endParaRPr b="1" sz="2000">
              <a:solidFill>
                <a:srgbClr val="FF3399"/>
              </a:solidFill>
              <a:latin typeface="Calibri"/>
              <a:ea typeface="Calibri"/>
              <a:cs typeface="Calibri"/>
              <a:sym typeface="Calibri"/>
            </a:endParaRPr>
          </a:p>
          <a:p>
            <a:pPr indent="0" lvl="0" marL="0" marR="0" rtl="0" algn="l">
              <a:lnSpc>
                <a:spcPct val="100000"/>
              </a:lnSpc>
              <a:spcBef>
                <a:spcPts val="0"/>
              </a:spcBef>
              <a:spcAft>
                <a:spcPts val="0"/>
              </a:spcAft>
              <a:buClr>
                <a:srgbClr val="FF3399"/>
              </a:buClr>
              <a:buSzPts val="2000"/>
              <a:buFont typeface="Noto Sans Symbols"/>
              <a:buNone/>
            </a:pPr>
            <a:r>
              <a:rPr b="1" lang="sr-Cyrl-RS" sz="2000">
                <a:solidFill>
                  <a:srgbClr val="FF3399"/>
                </a:solidFill>
                <a:latin typeface="Calibri"/>
                <a:ea typeface="Calibri"/>
                <a:cs typeface="Calibri"/>
                <a:sym typeface="Calibri"/>
              </a:rPr>
              <a:t>Опште одредбе</a:t>
            </a:r>
            <a:endParaRPr/>
          </a:p>
          <a:p>
            <a:pPr indent="0" lvl="0" marL="0" marR="0" rtl="0" algn="l">
              <a:lnSpc>
                <a:spcPct val="100000"/>
              </a:lnSpc>
              <a:spcBef>
                <a:spcPts val="0"/>
              </a:spcBef>
              <a:spcAft>
                <a:spcPts val="0"/>
              </a:spcAft>
              <a:buClr>
                <a:schemeClr val="dk1"/>
              </a:buClr>
              <a:buSzPts val="2000"/>
              <a:buFont typeface="Noto Sans Symbols"/>
              <a:buNone/>
            </a:pPr>
            <a:r>
              <a:t/>
            </a:r>
            <a:endParaRPr b="1" sz="2000">
              <a:solidFill>
                <a:srgbClr val="FF3399"/>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000"/>
              <a:buFont typeface="Noto Sans Symbols"/>
              <a:buNone/>
            </a:pPr>
            <a:r>
              <a:t/>
            </a:r>
            <a:endParaRPr b="1" sz="2000">
              <a:solidFill>
                <a:srgbClr val="FF3399"/>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000"/>
              <a:buFont typeface="Noto Sans Symbols"/>
              <a:buNone/>
            </a:pPr>
            <a:r>
              <a:t/>
            </a:r>
            <a:endParaRPr b="1" sz="2000">
              <a:solidFill>
                <a:srgbClr val="FF3399"/>
              </a:solidFill>
              <a:latin typeface="Calibri"/>
              <a:ea typeface="Calibri"/>
              <a:cs typeface="Calibri"/>
              <a:sym typeface="Calibri"/>
            </a:endParaRPr>
          </a:p>
          <a:p>
            <a:pPr indent="-127000" lvl="0" marL="0" marR="0" rtl="0" algn="l">
              <a:lnSpc>
                <a:spcPct val="100000"/>
              </a:lnSpc>
              <a:spcBef>
                <a:spcPts val="0"/>
              </a:spcBef>
              <a:spcAft>
                <a:spcPts val="0"/>
              </a:spcAft>
              <a:buClr>
                <a:schemeClr val="dk1"/>
              </a:buClr>
              <a:buSzPts val="2000"/>
              <a:buFont typeface="Arial"/>
              <a:buChar char="•"/>
            </a:pPr>
            <a:r>
              <a:rPr b="1" lang="sr-Cyrl-RS" sz="2000">
                <a:solidFill>
                  <a:schemeClr val="dk1"/>
                </a:solidFill>
                <a:latin typeface="Calibri"/>
                <a:ea typeface="Calibri"/>
                <a:cs typeface="Calibri"/>
                <a:sym typeface="Calibri"/>
              </a:rPr>
              <a:t>Лабораторија мора да успостави и одржава процедуре управљања свим документима (интерним или екстерним) који су део њеног система менаџмента, као што су прописи, стандарди и остали нормативни документи, методе испитивања и/или еталонирања, као и цртежи, софтвер, спецификације, упутства и пословници.</a:t>
            </a:r>
            <a:endParaRPr b="1"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000"/>
              <a:buFont typeface="Arial"/>
              <a:buNone/>
            </a:pPr>
            <a:r>
              <a:t/>
            </a:r>
            <a:endParaRPr b="1"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000"/>
              <a:buFont typeface="Arial"/>
              <a:buNone/>
            </a:pPr>
            <a:r>
              <a:t/>
            </a:r>
            <a:endParaRPr b="1"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1" sz="2000">
              <a:solidFill>
                <a:schemeClr val="dk1"/>
              </a:solidFill>
              <a:latin typeface="Calibri"/>
              <a:ea typeface="Calibri"/>
              <a:cs typeface="Calibri"/>
              <a:sym typeface="Calibri"/>
            </a:endParaRPr>
          </a:p>
        </p:txBody>
      </p:sp>
      <p:sp>
        <p:nvSpPr>
          <p:cNvPr id="637" name="Google Shape;637;p82"/>
          <p:cNvSpPr/>
          <p:nvPr/>
        </p:nvSpPr>
        <p:spPr>
          <a:xfrm>
            <a:off x="7354888" y="349250"/>
            <a:ext cx="1562100" cy="3873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FF0000"/>
              </a:buClr>
              <a:buSzPts val="1800"/>
              <a:buFont typeface="Noto Sans Symbols"/>
              <a:buNone/>
            </a:pPr>
            <a:r>
              <a:rPr b="1" lang="sr-Cyrl-RS" sz="1800">
                <a:solidFill>
                  <a:srgbClr val="FF0000"/>
                </a:solidFill>
                <a:latin typeface="Calibri"/>
                <a:ea typeface="Calibri"/>
                <a:cs typeface="Calibri"/>
                <a:sym typeface="Calibri"/>
              </a:rPr>
              <a:t>ISO 17025</a:t>
            </a:r>
            <a:endParaRPr b="1" sz="1800">
              <a:solidFill>
                <a:srgbClr val="FF0000"/>
              </a:solidFill>
              <a:latin typeface="Calibri"/>
              <a:ea typeface="Calibri"/>
              <a:cs typeface="Calibri"/>
              <a:sym typeface="Calibri"/>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1" name="Shape 641"/>
        <p:cNvGrpSpPr/>
        <p:nvPr/>
      </p:nvGrpSpPr>
      <p:grpSpPr>
        <a:xfrm>
          <a:off x="0" y="0"/>
          <a:ext cx="0" cy="0"/>
          <a:chOff x="0" y="0"/>
          <a:chExt cx="0" cy="0"/>
        </a:xfrm>
      </p:grpSpPr>
      <p:sp>
        <p:nvSpPr>
          <p:cNvPr id="642" name="Google Shape;642;p83"/>
          <p:cNvSpPr/>
          <p:nvPr/>
        </p:nvSpPr>
        <p:spPr>
          <a:xfrm>
            <a:off x="2470150" y="466725"/>
            <a:ext cx="409169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FF0000"/>
              </a:buClr>
              <a:buSzPts val="2800"/>
              <a:buFont typeface="Noto Sans Symbols"/>
              <a:buNone/>
            </a:pPr>
            <a:r>
              <a:rPr b="1" lang="sr-Cyrl-RS" sz="2800">
                <a:solidFill>
                  <a:srgbClr val="FF0000"/>
                </a:solidFill>
                <a:latin typeface="Calibri"/>
                <a:ea typeface="Calibri"/>
                <a:cs typeface="Calibri"/>
                <a:sym typeface="Calibri"/>
              </a:rPr>
              <a:t>Вредност документације</a:t>
            </a:r>
            <a:endParaRPr b="1" sz="2800">
              <a:solidFill>
                <a:srgbClr val="FF0000"/>
              </a:solidFill>
              <a:latin typeface="Calibri"/>
              <a:ea typeface="Calibri"/>
              <a:cs typeface="Calibri"/>
              <a:sym typeface="Calibri"/>
            </a:endParaRPr>
          </a:p>
        </p:txBody>
      </p:sp>
      <p:sp>
        <p:nvSpPr>
          <p:cNvPr id="643" name="Google Shape;643;p83"/>
          <p:cNvSpPr/>
          <p:nvPr/>
        </p:nvSpPr>
        <p:spPr>
          <a:xfrm>
            <a:off x="838200" y="3352800"/>
            <a:ext cx="7620000" cy="147796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Clr>
                <a:schemeClr val="dk1"/>
              </a:buClr>
              <a:buSzPts val="2000"/>
              <a:buFont typeface="Noto Sans Symbols"/>
              <a:buNone/>
            </a:pPr>
            <a:r>
              <a:rPr b="1" lang="sr-Cyrl-RS" sz="2000">
                <a:solidFill>
                  <a:schemeClr val="dk1"/>
                </a:solidFill>
                <a:latin typeface="Calibri"/>
                <a:ea typeface="Calibri"/>
                <a:cs typeface="Calibri"/>
                <a:sym typeface="Calibri"/>
              </a:rPr>
              <a:t>Мора се нагласити да ISO 9001 i ISO 17025 захтева (и увек је захтевао) један </a:t>
            </a:r>
            <a:r>
              <a:rPr b="1" lang="sr-Cyrl-RS" sz="2000">
                <a:solidFill>
                  <a:srgbClr val="FF3399"/>
                </a:solidFill>
                <a:latin typeface="Calibri"/>
                <a:ea typeface="Calibri"/>
                <a:cs typeface="Calibri"/>
                <a:sym typeface="Calibri"/>
              </a:rPr>
              <a:t>"документовани систем менаџмента квалитетом",</a:t>
            </a:r>
            <a:r>
              <a:rPr b="1" lang="sr-Cyrl-RS" sz="2000">
                <a:solidFill>
                  <a:schemeClr val="dk1"/>
                </a:solidFill>
                <a:latin typeface="Calibri"/>
                <a:ea typeface="Calibri"/>
                <a:cs typeface="Calibri"/>
                <a:sym typeface="Calibri"/>
              </a:rPr>
              <a:t> а не "систем докумената".</a:t>
            </a:r>
            <a:endParaRPr b="1" sz="2000">
              <a:solidFill>
                <a:schemeClr val="dk1"/>
              </a:solidFill>
              <a:latin typeface="Calibri"/>
              <a:ea typeface="Calibri"/>
              <a:cs typeface="Calibri"/>
              <a:sym typeface="Calibri"/>
            </a:endParaRPr>
          </a:p>
        </p:txBody>
      </p:sp>
      <p:sp>
        <p:nvSpPr>
          <p:cNvPr id="644" name="Google Shape;644;p83"/>
          <p:cNvSpPr/>
          <p:nvPr/>
        </p:nvSpPr>
        <p:spPr>
          <a:xfrm>
            <a:off x="990600" y="1355725"/>
            <a:ext cx="80772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Noto Sans Symbols"/>
              <a:buNone/>
            </a:pPr>
            <a:r>
              <a:rPr b="1" lang="sr-Cyrl-RS" sz="2000">
                <a:solidFill>
                  <a:schemeClr val="dk1"/>
                </a:solidFill>
                <a:latin typeface="Calibri"/>
                <a:ea typeface="Calibri"/>
                <a:cs typeface="Calibri"/>
                <a:sym typeface="Calibri"/>
              </a:rPr>
              <a:t>Израда документације не треба да буде сама себи циљ, него треба да буде активност која ствара додатну вредност.</a:t>
            </a:r>
            <a:endParaRPr b="1" sz="20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4"/>
                                        </p:tgtEl>
                                        <p:attrNameLst>
                                          <p:attrName>style.visibility</p:attrName>
                                        </p:attrNameLst>
                                      </p:cBhvr>
                                      <p:to>
                                        <p:strVal val="visible"/>
                                      </p:to>
                                    </p:set>
                                    <p:animEffect filter="fade" transition="in">
                                      <p:cBhvr>
                                        <p:cTn dur="500"/>
                                        <p:tgtEl>
                                          <p:spTgt spid="6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3"/>
                                        </p:tgtEl>
                                        <p:attrNameLst>
                                          <p:attrName>style.visibility</p:attrName>
                                        </p:attrNameLst>
                                      </p:cBhvr>
                                      <p:to>
                                        <p:strVal val="visible"/>
                                      </p:to>
                                    </p:set>
                                    <p:animEffect filter="fade" transition="in">
                                      <p:cBhvr>
                                        <p:cTn dur="500"/>
                                        <p:tgtEl>
                                          <p:spTgt spid="6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8" name="Shape 648"/>
        <p:cNvGrpSpPr/>
        <p:nvPr/>
      </p:nvGrpSpPr>
      <p:grpSpPr>
        <a:xfrm>
          <a:off x="0" y="0"/>
          <a:ext cx="0" cy="0"/>
          <a:chOff x="0" y="0"/>
          <a:chExt cx="0" cy="0"/>
        </a:xfrm>
      </p:grpSpPr>
      <p:sp>
        <p:nvSpPr>
          <p:cNvPr id="649" name="Google Shape;649;p84"/>
          <p:cNvSpPr/>
          <p:nvPr/>
        </p:nvSpPr>
        <p:spPr>
          <a:xfrm>
            <a:off x="2619375" y="542925"/>
            <a:ext cx="395415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Класификовање и хијерархија DQMS</a:t>
            </a:r>
            <a:endParaRPr b="1" sz="1800">
              <a:solidFill>
                <a:schemeClr val="dk1"/>
              </a:solidFill>
              <a:latin typeface="Calibri"/>
              <a:ea typeface="Calibri"/>
              <a:cs typeface="Calibri"/>
              <a:sym typeface="Calibri"/>
            </a:endParaRPr>
          </a:p>
        </p:txBody>
      </p:sp>
      <p:sp>
        <p:nvSpPr>
          <p:cNvPr id="650" name="Google Shape;650;p84"/>
          <p:cNvSpPr/>
          <p:nvPr/>
        </p:nvSpPr>
        <p:spPr>
          <a:xfrm>
            <a:off x="3598863" y="1828800"/>
            <a:ext cx="3563937" cy="4800600"/>
          </a:xfrm>
          <a:prstGeom prst="triangle">
            <a:avLst>
              <a:gd fmla="val 50000" name="adj"/>
            </a:avLst>
          </a:prstGeom>
          <a:solidFill>
            <a:srgbClr val="FFCC66"/>
          </a:solidFill>
          <a:ln cap="rnd" cmpd="sng" w="9525">
            <a:solidFill>
              <a:srgbClr val="000000"/>
            </a:solidFill>
            <a:prstDash val="dot"/>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grpSp>
        <p:nvGrpSpPr>
          <p:cNvPr id="651" name="Google Shape;651;p84"/>
          <p:cNvGrpSpPr/>
          <p:nvPr/>
        </p:nvGrpSpPr>
        <p:grpSpPr>
          <a:xfrm>
            <a:off x="1682750" y="2035175"/>
            <a:ext cx="5302250" cy="792163"/>
            <a:chOff x="1060" y="1282"/>
            <a:chExt cx="3340" cy="499"/>
          </a:xfrm>
        </p:grpSpPr>
        <p:sp>
          <p:nvSpPr>
            <p:cNvPr id="652" name="Google Shape;652;p84"/>
            <p:cNvSpPr/>
            <p:nvPr/>
          </p:nvSpPr>
          <p:spPr>
            <a:xfrm>
              <a:off x="1060" y="1325"/>
              <a:ext cx="820" cy="450"/>
            </a:xfrm>
            <a:prstGeom prst="flowChartMultidocument">
              <a:avLst/>
            </a:prstGeom>
            <a:solidFill>
              <a:srgbClr val="FFCCFF"/>
            </a:soli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sr-Cyrl-RS" sz="1600">
                  <a:solidFill>
                    <a:schemeClr val="dk1"/>
                  </a:solidFill>
                  <a:latin typeface="Calibri"/>
                  <a:ea typeface="Calibri"/>
                  <a:cs typeface="Calibri"/>
                  <a:sym typeface="Calibri"/>
                </a:rPr>
                <a:t> </a:t>
              </a:r>
              <a:r>
                <a:rPr lang="sr-Cyrl-RS" sz="2000">
                  <a:solidFill>
                    <a:srgbClr val="000099"/>
                  </a:solidFill>
                  <a:latin typeface="Calibri"/>
                  <a:ea typeface="Calibri"/>
                  <a:cs typeface="Calibri"/>
                  <a:sym typeface="Calibri"/>
                </a:rPr>
                <a:t>I ниво</a:t>
              </a:r>
              <a:endParaRPr sz="2000">
                <a:solidFill>
                  <a:srgbClr val="000099"/>
                </a:solidFill>
                <a:latin typeface="Calibri"/>
                <a:ea typeface="Calibri"/>
                <a:cs typeface="Calibri"/>
                <a:sym typeface="Calibri"/>
              </a:endParaRPr>
            </a:p>
          </p:txBody>
        </p:sp>
        <p:sp>
          <p:nvSpPr>
            <p:cNvPr id="653" name="Google Shape;653;p84"/>
            <p:cNvSpPr/>
            <p:nvPr/>
          </p:nvSpPr>
          <p:spPr>
            <a:xfrm>
              <a:off x="2371" y="1282"/>
              <a:ext cx="2029" cy="499"/>
            </a:xfrm>
            <a:prstGeom prst="rect">
              <a:avLst/>
            </a:prstGeom>
            <a:solidFill>
              <a:schemeClr val="accent1"/>
            </a:solidFill>
            <a:ln cap="flat" cmpd="sng" w="9525">
              <a:solidFill>
                <a:srgbClr val="000000"/>
              </a:solidFill>
              <a:prstDash val="solid"/>
              <a:miter lim="800000"/>
              <a:headEnd len="sm" w="sm" type="none"/>
              <a:tailEnd len="sm" w="sm" type="none"/>
            </a:ln>
            <a:effectLst>
              <a:outerShdw rotWithShape="0" algn="ctr" dir="2700000" dist="107763">
                <a:srgbClr val="FFCC66"/>
              </a:outerShdw>
            </a:effectLst>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sr-Cyrl-RS" sz="2000">
                  <a:solidFill>
                    <a:schemeClr val="dk1"/>
                  </a:solidFill>
                  <a:latin typeface="Calibri"/>
                  <a:ea typeface="Calibri"/>
                  <a:cs typeface="Calibri"/>
                  <a:sym typeface="Calibri"/>
                </a:rPr>
                <a:t>Пословник о квалитету</a:t>
              </a:r>
              <a:endParaRPr sz="2000">
                <a:solidFill>
                  <a:schemeClr val="dk1"/>
                </a:solidFill>
                <a:latin typeface="Calibri"/>
                <a:ea typeface="Calibri"/>
                <a:cs typeface="Calibri"/>
                <a:sym typeface="Calibri"/>
              </a:endParaRPr>
            </a:p>
          </p:txBody>
        </p:sp>
        <p:sp>
          <p:nvSpPr>
            <p:cNvPr id="654" name="Google Shape;654;p84"/>
            <p:cNvSpPr/>
            <p:nvPr/>
          </p:nvSpPr>
          <p:spPr>
            <a:xfrm>
              <a:off x="1963" y="1377"/>
              <a:ext cx="376" cy="251"/>
            </a:xfrm>
            <a:prstGeom prst="rightArrow">
              <a:avLst>
                <a:gd fmla="val 50000" name="adj1"/>
                <a:gd fmla="val 37450" name="adj2"/>
              </a:avLst>
            </a:prstGeom>
            <a:gradFill>
              <a:gsLst>
                <a:gs pos="0">
                  <a:srgbClr val="FFCCFF"/>
                </a:gs>
                <a:gs pos="100000">
                  <a:schemeClr val="accent1"/>
                </a:gs>
              </a:gsLst>
              <a:lin ang="0" scaled="0"/>
            </a:gra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55" name="Google Shape;655;p84"/>
          <p:cNvGrpSpPr/>
          <p:nvPr/>
        </p:nvGrpSpPr>
        <p:grpSpPr>
          <a:xfrm>
            <a:off x="1573213" y="5624513"/>
            <a:ext cx="5394325" cy="808037"/>
            <a:chOff x="991" y="3543"/>
            <a:chExt cx="3398" cy="509"/>
          </a:xfrm>
        </p:grpSpPr>
        <p:sp>
          <p:nvSpPr>
            <p:cNvPr id="656" name="Google Shape;656;p84"/>
            <p:cNvSpPr/>
            <p:nvPr/>
          </p:nvSpPr>
          <p:spPr>
            <a:xfrm>
              <a:off x="991" y="3602"/>
              <a:ext cx="820" cy="450"/>
            </a:xfrm>
            <a:prstGeom prst="flowChartMultidocument">
              <a:avLst/>
            </a:prstGeom>
            <a:solidFill>
              <a:srgbClr val="FFCCFF"/>
            </a:soli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sr-Cyrl-RS" sz="2000">
                  <a:solidFill>
                    <a:srgbClr val="000099"/>
                  </a:solidFill>
                  <a:latin typeface="Calibri"/>
                  <a:ea typeface="Calibri"/>
                  <a:cs typeface="Calibri"/>
                  <a:sym typeface="Calibri"/>
                </a:rPr>
                <a:t>IV ниво</a:t>
              </a:r>
              <a:endParaRPr sz="2000">
                <a:solidFill>
                  <a:srgbClr val="000099"/>
                </a:solidFill>
                <a:latin typeface="Calibri"/>
                <a:ea typeface="Calibri"/>
                <a:cs typeface="Calibri"/>
                <a:sym typeface="Calibri"/>
              </a:endParaRPr>
            </a:p>
          </p:txBody>
        </p:sp>
        <p:sp>
          <p:nvSpPr>
            <p:cNvPr id="657" name="Google Shape;657;p84"/>
            <p:cNvSpPr/>
            <p:nvPr/>
          </p:nvSpPr>
          <p:spPr>
            <a:xfrm>
              <a:off x="2360" y="3543"/>
              <a:ext cx="2029" cy="470"/>
            </a:xfrm>
            <a:prstGeom prst="rect">
              <a:avLst/>
            </a:prstGeom>
            <a:solidFill>
              <a:schemeClr val="accent1"/>
            </a:solidFill>
            <a:ln cap="flat" cmpd="sng" w="9525">
              <a:solidFill>
                <a:srgbClr val="000000"/>
              </a:solidFill>
              <a:prstDash val="solid"/>
              <a:miter lim="800000"/>
              <a:headEnd len="sm" w="sm" type="none"/>
              <a:tailEnd len="sm" w="sm" type="none"/>
            </a:ln>
            <a:effectLst>
              <a:outerShdw rotWithShape="0" algn="ctr" dir="2700000" dist="107763">
                <a:srgbClr val="FFCC66"/>
              </a:outerShdw>
            </a:effectLst>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sr-Cyrl-RS" sz="1200">
                  <a:solidFill>
                    <a:schemeClr val="dk1"/>
                  </a:solidFill>
                  <a:latin typeface="Arial"/>
                  <a:ea typeface="Arial"/>
                  <a:cs typeface="Arial"/>
                  <a:sym typeface="Arial"/>
                </a:rPr>
                <a:t>   </a:t>
              </a:r>
              <a:r>
                <a:rPr lang="sr-Cyrl-RS" sz="2000">
                  <a:solidFill>
                    <a:schemeClr val="dk1"/>
                  </a:solidFill>
                  <a:latin typeface="Calibri"/>
                  <a:ea typeface="Calibri"/>
                  <a:cs typeface="Calibri"/>
                  <a:sym typeface="Calibri"/>
                </a:rPr>
                <a:t>Обрасци/Записи</a:t>
              </a:r>
              <a:endParaRPr sz="2000">
                <a:solidFill>
                  <a:schemeClr val="dk1"/>
                </a:solidFill>
                <a:latin typeface="Calibri"/>
                <a:ea typeface="Calibri"/>
                <a:cs typeface="Calibri"/>
                <a:sym typeface="Calibri"/>
              </a:endParaRPr>
            </a:p>
          </p:txBody>
        </p:sp>
        <p:sp>
          <p:nvSpPr>
            <p:cNvPr id="658" name="Google Shape;658;p84"/>
            <p:cNvSpPr/>
            <p:nvPr/>
          </p:nvSpPr>
          <p:spPr>
            <a:xfrm>
              <a:off x="1923" y="3661"/>
              <a:ext cx="376" cy="251"/>
            </a:xfrm>
            <a:prstGeom prst="rightArrow">
              <a:avLst>
                <a:gd fmla="val 50000" name="adj1"/>
                <a:gd fmla="val 37450" name="adj2"/>
              </a:avLst>
            </a:prstGeom>
            <a:gradFill>
              <a:gsLst>
                <a:gs pos="0">
                  <a:srgbClr val="FFCCFF"/>
                </a:gs>
                <a:gs pos="100000">
                  <a:schemeClr val="accent1"/>
                </a:gs>
              </a:gsLst>
              <a:lin ang="0" scaled="0"/>
            </a:gra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59" name="Google Shape;659;p84"/>
          <p:cNvGrpSpPr/>
          <p:nvPr/>
        </p:nvGrpSpPr>
        <p:grpSpPr>
          <a:xfrm>
            <a:off x="1562100" y="4478338"/>
            <a:ext cx="5434013" cy="731837"/>
            <a:chOff x="984" y="2821"/>
            <a:chExt cx="3423" cy="461"/>
          </a:xfrm>
        </p:grpSpPr>
        <p:sp>
          <p:nvSpPr>
            <p:cNvPr id="660" name="Google Shape;660;p84"/>
            <p:cNvSpPr/>
            <p:nvPr/>
          </p:nvSpPr>
          <p:spPr>
            <a:xfrm>
              <a:off x="984" y="2832"/>
              <a:ext cx="820" cy="450"/>
            </a:xfrm>
            <a:prstGeom prst="flowChartMultidocument">
              <a:avLst/>
            </a:prstGeom>
            <a:solidFill>
              <a:srgbClr val="FFCCFF"/>
            </a:soli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sr-Cyrl-RS" sz="2000">
                  <a:solidFill>
                    <a:srgbClr val="000099"/>
                  </a:solidFill>
                  <a:latin typeface="Calibri"/>
                  <a:ea typeface="Calibri"/>
                  <a:cs typeface="Calibri"/>
                  <a:sym typeface="Calibri"/>
                </a:rPr>
                <a:t>III ниво</a:t>
              </a:r>
              <a:endParaRPr sz="2000">
                <a:solidFill>
                  <a:srgbClr val="000099"/>
                </a:solidFill>
                <a:latin typeface="Calibri"/>
                <a:ea typeface="Calibri"/>
                <a:cs typeface="Calibri"/>
                <a:sym typeface="Calibri"/>
              </a:endParaRPr>
            </a:p>
          </p:txBody>
        </p:sp>
        <p:sp>
          <p:nvSpPr>
            <p:cNvPr id="661" name="Google Shape;661;p84"/>
            <p:cNvSpPr/>
            <p:nvPr/>
          </p:nvSpPr>
          <p:spPr>
            <a:xfrm>
              <a:off x="2379" y="2821"/>
              <a:ext cx="2028" cy="443"/>
            </a:xfrm>
            <a:prstGeom prst="rect">
              <a:avLst/>
            </a:prstGeom>
            <a:solidFill>
              <a:schemeClr val="accent1"/>
            </a:solidFill>
            <a:ln cap="flat" cmpd="sng" w="9525">
              <a:solidFill>
                <a:srgbClr val="000000"/>
              </a:solidFill>
              <a:prstDash val="solid"/>
              <a:miter lim="800000"/>
              <a:headEnd len="sm" w="sm" type="none"/>
              <a:tailEnd len="sm" w="sm" type="none"/>
            </a:ln>
            <a:effectLst>
              <a:outerShdw rotWithShape="0" algn="ctr" dir="2700000" dist="107763">
                <a:srgbClr val="FFCC66"/>
              </a:outerShdw>
            </a:effectLst>
          </p:spPr>
          <p:txBody>
            <a:bodyPr anchorCtr="0" anchor="t" bIns="18000" lIns="91425" spcFirstLastPara="1" rIns="91425" wrap="square" tIns="18000">
              <a:noAutofit/>
            </a:bodyPr>
            <a:lstStyle/>
            <a:p>
              <a:pPr indent="0" lvl="0" marL="0" marR="0" rtl="0" algn="ctr">
                <a:lnSpc>
                  <a:spcPct val="180000"/>
                </a:lnSpc>
                <a:spcBef>
                  <a:spcPts val="0"/>
                </a:spcBef>
                <a:spcAft>
                  <a:spcPts val="0"/>
                </a:spcAft>
                <a:buNone/>
              </a:pPr>
              <a:r>
                <a:rPr lang="sr-Cyrl-RS" sz="2000">
                  <a:solidFill>
                    <a:schemeClr val="dk1"/>
                  </a:solidFill>
                  <a:latin typeface="Calibri"/>
                  <a:ea typeface="Calibri"/>
                  <a:cs typeface="Calibri"/>
                  <a:sym typeface="Calibri"/>
                </a:rPr>
                <a:t>Упутства</a:t>
              </a:r>
              <a:endParaRPr sz="2000">
                <a:solidFill>
                  <a:schemeClr val="dk1"/>
                </a:solidFill>
                <a:latin typeface="Calibri"/>
                <a:ea typeface="Calibri"/>
                <a:cs typeface="Calibri"/>
                <a:sym typeface="Calibri"/>
              </a:endParaRPr>
            </a:p>
          </p:txBody>
        </p:sp>
        <p:sp>
          <p:nvSpPr>
            <p:cNvPr id="662" name="Google Shape;662;p84"/>
            <p:cNvSpPr/>
            <p:nvPr/>
          </p:nvSpPr>
          <p:spPr>
            <a:xfrm>
              <a:off x="1908" y="2884"/>
              <a:ext cx="376" cy="251"/>
            </a:xfrm>
            <a:prstGeom prst="rightArrow">
              <a:avLst>
                <a:gd fmla="val 50000" name="adj1"/>
                <a:gd fmla="val 37450" name="adj2"/>
              </a:avLst>
            </a:prstGeom>
            <a:gradFill>
              <a:gsLst>
                <a:gs pos="0">
                  <a:srgbClr val="FFCCFF"/>
                </a:gs>
                <a:gs pos="100000">
                  <a:schemeClr val="accent1"/>
                </a:gs>
              </a:gsLst>
              <a:lin ang="0" scaled="0"/>
            </a:gra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63" name="Google Shape;663;p84"/>
          <p:cNvGrpSpPr/>
          <p:nvPr/>
        </p:nvGrpSpPr>
        <p:grpSpPr>
          <a:xfrm>
            <a:off x="1601788" y="3248025"/>
            <a:ext cx="5394325" cy="746125"/>
            <a:chOff x="1009" y="2046"/>
            <a:chExt cx="3398" cy="470"/>
          </a:xfrm>
        </p:grpSpPr>
        <p:sp>
          <p:nvSpPr>
            <p:cNvPr id="664" name="Google Shape;664;p84"/>
            <p:cNvSpPr/>
            <p:nvPr/>
          </p:nvSpPr>
          <p:spPr>
            <a:xfrm>
              <a:off x="1009" y="2046"/>
              <a:ext cx="820" cy="450"/>
            </a:xfrm>
            <a:prstGeom prst="flowChartMultidocument">
              <a:avLst/>
            </a:prstGeom>
            <a:solidFill>
              <a:srgbClr val="FFCCFF"/>
            </a:soli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sr-Cyrl-RS" sz="2000">
                  <a:solidFill>
                    <a:srgbClr val="000099"/>
                  </a:solidFill>
                  <a:latin typeface="Calibri"/>
                  <a:ea typeface="Calibri"/>
                  <a:cs typeface="Calibri"/>
                  <a:sym typeface="Calibri"/>
                </a:rPr>
                <a:t>II нивo</a:t>
              </a:r>
              <a:endParaRPr sz="2000">
                <a:solidFill>
                  <a:srgbClr val="000099"/>
                </a:solidFill>
                <a:latin typeface="Calibri"/>
                <a:ea typeface="Calibri"/>
                <a:cs typeface="Calibri"/>
                <a:sym typeface="Calibri"/>
              </a:endParaRPr>
            </a:p>
          </p:txBody>
        </p:sp>
        <p:sp>
          <p:nvSpPr>
            <p:cNvPr id="665" name="Google Shape;665;p84"/>
            <p:cNvSpPr/>
            <p:nvPr/>
          </p:nvSpPr>
          <p:spPr>
            <a:xfrm>
              <a:off x="2379" y="2046"/>
              <a:ext cx="2028" cy="470"/>
            </a:xfrm>
            <a:prstGeom prst="rect">
              <a:avLst/>
            </a:prstGeom>
            <a:solidFill>
              <a:schemeClr val="accent1"/>
            </a:solidFill>
            <a:ln cap="flat" cmpd="sng" w="9525">
              <a:solidFill>
                <a:srgbClr val="000000"/>
              </a:solidFill>
              <a:prstDash val="solid"/>
              <a:miter lim="800000"/>
              <a:headEnd len="sm" w="sm" type="none"/>
              <a:tailEnd len="sm" w="sm" type="none"/>
            </a:ln>
            <a:effectLst>
              <a:outerShdw rotWithShape="0" algn="ctr" dir="2700000" dist="107763">
                <a:srgbClr val="FFCC66"/>
              </a:outerShdw>
            </a:effectLst>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sr-Cyrl-RS" sz="2000">
                  <a:solidFill>
                    <a:schemeClr val="dk1"/>
                  </a:solidFill>
                  <a:latin typeface="Calibri"/>
                  <a:ea typeface="Calibri"/>
                  <a:cs typeface="Calibri"/>
                  <a:sym typeface="Calibri"/>
                </a:rPr>
                <a:t>Процедуре</a:t>
              </a:r>
              <a:endParaRPr sz="2000">
                <a:solidFill>
                  <a:schemeClr val="dk1"/>
                </a:solidFill>
                <a:latin typeface="Calibri"/>
                <a:ea typeface="Calibri"/>
                <a:cs typeface="Calibri"/>
                <a:sym typeface="Calibri"/>
              </a:endParaRPr>
            </a:p>
          </p:txBody>
        </p:sp>
        <p:sp>
          <p:nvSpPr>
            <p:cNvPr id="666" name="Google Shape;666;p84"/>
            <p:cNvSpPr/>
            <p:nvPr/>
          </p:nvSpPr>
          <p:spPr>
            <a:xfrm>
              <a:off x="1941" y="2101"/>
              <a:ext cx="375" cy="251"/>
            </a:xfrm>
            <a:prstGeom prst="rightArrow">
              <a:avLst>
                <a:gd fmla="val 50000" name="adj1"/>
                <a:gd fmla="val 37351" name="adj2"/>
              </a:avLst>
            </a:prstGeom>
            <a:gradFill>
              <a:gsLst>
                <a:gs pos="0">
                  <a:srgbClr val="FFCCFF"/>
                </a:gs>
                <a:gs pos="100000">
                  <a:schemeClr val="accent1"/>
                </a:gs>
              </a:gsLst>
              <a:lin ang="0" scaled="0"/>
            </a:gra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67" name="Google Shape;667;p84"/>
          <p:cNvGrpSpPr/>
          <p:nvPr/>
        </p:nvGrpSpPr>
        <p:grpSpPr>
          <a:xfrm>
            <a:off x="7467600" y="1447800"/>
            <a:ext cx="1524000" cy="4740275"/>
            <a:chOff x="7467600" y="1447800"/>
            <a:chExt cx="1524000" cy="4740275"/>
          </a:xfrm>
        </p:grpSpPr>
        <p:sp>
          <p:nvSpPr>
            <p:cNvPr id="668" name="Google Shape;668;p84"/>
            <p:cNvSpPr/>
            <p:nvPr/>
          </p:nvSpPr>
          <p:spPr>
            <a:xfrm>
              <a:off x="7467600" y="1447800"/>
              <a:ext cx="1371600" cy="381000"/>
            </a:xfrm>
            <a:prstGeom prst="roundRect">
              <a:avLst>
                <a:gd fmla="val 16667" name="adj"/>
              </a:avLst>
            </a:prstGeom>
            <a:noFill/>
            <a:ln cap="flat" cmpd="sng" w="2857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800"/>
                <a:buFont typeface="Noto Sans Symbols"/>
                <a:buNone/>
              </a:pPr>
              <a:r>
                <a:rPr lang="sr-Cyrl-RS" sz="1800">
                  <a:solidFill>
                    <a:schemeClr val="dk1"/>
                  </a:solidFill>
                  <a:latin typeface="Calibri"/>
                  <a:ea typeface="Calibri"/>
                  <a:cs typeface="Calibri"/>
                  <a:sym typeface="Calibri"/>
                </a:rPr>
                <a:t>Ознака</a:t>
              </a:r>
              <a:endParaRPr sz="1800">
                <a:solidFill>
                  <a:schemeClr val="dk1"/>
                </a:solidFill>
                <a:latin typeface="Calibri"/>
                <a:ea typeface="Calibri"/>
                <a:cs typeface="Calibri"/>
                <a:sym typeface="Calibri"/>
              </a:endParaRPr>
            </a:p>
          </p:txBody>
        </p:sp>
        <p:sp>
          <p:nvSpPr>
            <p:cNvPr id="669" name="Google Shape;669;p84"/>
            <p:cNvSpPr/>
            <p:nvPr/>
          </p:nvSpPr>
          <p:spPr>
            <a:xfrm>
              <a:off x="7566891" y="2270125"/>
              <a:ext cx="1371600" cy="3810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M</a:t>
              </a:r>
              <a:endParaRPr/>
            </a:p>
          </p:txBody>
        </p:sp>
        <p:sp>
          <p:nvSpPr>
            <p:cNvPr id="670" name="Google Shape;670;p84"/>
            <p:cNvSpPr/>
            <p:nvPr/>
          </p:nvSpPr>
          <p:spPr>
            <a:xfrm>
              <a:off x="7620000" y="3430587"/>
              <a:ext cx="1371600" cy="3810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P</a:t>
              </a:r>
              <a:endParaRPr/>
            </a:p>
          </p:txBody>
        </p:sp>
        <p:sp>
          <p:nvSpPr>
            <p:cNvPr id="671" name="Google Shape;671;p84"/>
            <p:cNvSpPr/>
            <p:nvPr/>
          </p:nvSpPr>
          <p:spPr>
            <a:xfrm>
              <a:off x="7585364" y="4662487"/>
              <a:ext cx="1371600" cy="3810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U</a:t>
              </a:r>
              <a:endParaRPr/>
            </a:p>
          </p:txBody>
        </p:sp>
        <p:sp>
          <p:nvSpPr>
            <p:cNvPr id="672" name="Google Shape;672;p84"/>
            <p:cNvSpPr/>
            <p:nvPr/>
          </p:nvSpPr>
          <p:spPr>
            <a:xfrm>
              <a:off x="7620000" y="5807075"/>
              <a:ext cx="1371600" cy="381000"/>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O</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651"/>
                                        </p:tgtEl>
                                        <p:attrNameLst>
                                          <p:attrName>style.visibility</p:attrName>
                                        </p:attrNameLst>
                                      </p:cBhvr>
                                      <p:to>
                                        <p:strVal val="visible"/>
                                      </p:to>
                                    </p:set>
                                    <p:anim calcmode="lin" valueType="num">
                                      <p:cBhvr additive="base">
                                        <p:cTn dur="500"/>
                                        <p:tgtEl>
                                          <p:spTgt spid="65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663"/>
                                        </p:tgtEl>
                                        <p:attrNameLst>
                                          <p:attrName>style.visibility</p:attrName>
                                        </p:attrNameLst>
                                      </p:cBhvr>
                                      <p:to>
                                        <p:strVal val="visible"/>
                                      </p:to>
                                    </p:set>
                                    <p:anim calcmode="lin" valueType="num">
                                      <p:cBhvr additive="base">
                                        <p:cTn dur="500"/>
                                        <p:tgtEl>
                                          <p:spTgt spid="66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659"/>
                                        </p:tgtEl>
                                        <p:attrNameLst>
                                          <p:attrName>style.visibility</p:attrName>
                                        </p:attrNameLst>
                                      </p:cBhvr>
                                      <p:to>
                                        <p:strVal val="visible"/>
                                      </p:to>
                                    </p:set>
                                    <p:anim calcmode="lin" valueType="num">
                                      <p:cBhvr additive="base">
                                        <p:cTn dur="500"/>
                                        <p:tgtEl>
                                          <p:spTgt spid="65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655"/>
                                        </p:tgtEl>
                                        <p:attrNameLst>
                                          <p:attrName>style.visibility</p:attrName>
                                        </p:attrNameLst>
                                      </p:cBhvr>
                                      <p:to>
                                        <p:strVal val="visible"/>
                                      </p:to>
                                    </p:set>
                                    <p:anim calcmode="lin" valueType="num">
                                      <p:cBhvr additive="base">
                                        <p:cTn dur="500"/>
                                        <p:tgtEl>
                                          <p:spTgt spid="65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650"/>
                                        </p:tgtEl>
                                        <p:attrNameLst>
                                          <p:attrName>style.visibility</p:attrName>
                                        </p:attrNameLst>
                                      </p:cBhvr>
                                      <p:to>
                                        <p:strVal val="visible"/>
                                      </p:to>
                                    </p:set>
                                    <p:anim calcmode="lin" valueType="num">
                                      <p:cBhvr additive="base">
                                        <p:cTn dur="500"/>
                                        <p:tgtEl>
                                          <p:spTgt spid="650"/>
                                        </p:tgtEl>
                                        <p:attrNameLst>
                                          <p:attrName>ppt_w</p:attrName>
                                        </p:attrNameLst>
                                      </p:cBhvr>
                                      <p:tavLst>
                                        <p:tav fmla="" tm="0">
                                          <p:val>
                                            <p:strVal val="0"/>
                                          </p:val>
                                        </p:tav>
                                        <p:tav fmla="" tm="100000">
                                          <p:val>
                                            <p:strVal val="#ppt_w"/>
                                          </p:val>
                                        </p:tav>
                                      </p:tavLst>
                                    </p:anim>
                                    <p:anim calcmode="lin" valueType="num">
                                      <p:cBhvr additive="base">
                                        <p:cTn dur="500"/>
                                        <p:tgtEl>
                                          <p:spTgt spid="65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67"/>
                                        </p:tgtEl>
                                        <p:attrNameLst>
                                          <p:attrName>style.visibility</p:attrName>
                                        </p:attrNameLst>
                                      </p:cBhvr>
                                      <p:to>
                                        <p:strVal val="visible"/>
                                      </p:to>
                                    </p:set>
                                    <p:animEffect filter="fade" transition="in">
                                      <p:cBhvr>
                                        <p:cTn dur="1000"/>
                                        <p:tgtEl>
                                          <p:spTgt spid="6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6" name="Shape 676"/>
        <p:cNvGrpSpPr/>
        <p:nvPr/>
      </p:nvGrpSpPr>
      <p:grpSpPr>
        <a:xfrm>
          <a:off x="0" y="0"/>
          <a:ext cx="0" cy="0"/>
          <a:chOff x="0" y="0"/>
          <a:chExt cx="0" cy="0"/>
        </a:xfrm>
      </p:grpSpPr>
      <p:sp>
        <p:nvSpPr>
          <p:cNvPr id="677" name="Google Shape;677;p85"/>
          <p:cNvSpPr txBox="1"/>
          <p:nvPr/>
        </p:nvSpPr>
        <p:spPr>
          <a:xfrm>
            <a:off x="381000" y="1628775"/>
            <a:ext cx="8534400" cy="189282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                                      </a:t>
            </a:r>
            <a:endParaRPr/>
          </a:p>
          <a:p>
            <a:pPr indent="0" lvl="0" marL="0" marR="0" rtl="0" algn="just">
              <a:spcBef>
                <a:spcPts val="90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Поступак преко којег трећа страна даје писано уверење да су производ, процес или услуга усаглашени са специфицираним (утврђеним) захтевима.</a:t>
            </a:r>
            <a:endParaRPr b="1" sz="1800">
              <a:solidFill>
                <a:schemeClr val="dk1"/>
              </a:solidFill>
              <a:latin typeface="Calibri"/>
              <a:ea typeface="Calibri"/>
              <a:cs typeface="Calibri"/>
              <a:sym typeface="Calibri"/>
            </a:endParaRPr>
          </a:p>
          <a:p>
            <a:pPr indent="0" lvl="0" marL="0" marR="0" rtl="0" algn="just">
              <a:spcBef>
                <a:spcPts val="900"/>
              </a:spcBef>
              <a:spcAft>
                <a:spcPts val="0"/>
              </a:spcAft>
              <a:buNone/>
            </a:pPr>
            <a:r>
              <a:t/>
            </a:r>
            <a:endParaRPr b="1" sz="1800">
              <a:solidFill>
                <a:schemeClr val="dk1"/>
              </a:solidFill>
              <a:latin typeface="Calibri"/>
              <a:ea typeface="Calibri"/>
              <a:cs typeface="Calibri"/>
              <a:sym typeface="Calibri"/>
            </a:endParaRPr>
          </a:p>
          <a:p>
            <a:pPr indent="0" lvl="0" marL="0" marR="0" rtl="0" algn="just">
              <a:spcBef>
                <a:spcPts val="90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У поступку сертификације не оцењује се посебно техничка компетентност</a:t>
            </a:r>
            <a:endParaRPr b="1" sz="1800">
              <a:solidFill>
                <a:schemeClr val="dk1"/>
              </a:solidFill>
              <a:latin typeface="Calibri"/>
              <a:ea typeface="Calibri"/>
              <a:cs typeface="Calibri"/>
              <a:sym typeface="Calibri"/>
            </a:endParaRPr>
          </a:p>
        </p:txBody>
      </p:sp>
      <p:sp>
        <p:nvSpPr>
          <p:cNvPr id="678" name="Google Shape;678;p85"/>
          <p:cNvSpPr txBox="1"/>
          <p:nvPr/>
        </p:nvSpPr>
        <p:spPr>
          <a:xfrm>
            <a:off x="2514600" y="571500"/>
            <a:ext cx="426720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FF0000"/>
              </a:buClr>
              <a:buSzPts val="3200"/>
              <a:buFont typeface="Noto Sans Symbols"/>
              <a:buNone/>
            </a:pPr>
            <a:r>
              <a:rPr b="1" lang="sr-Cyrl-RS" sz="3200">
                <a:solidFill>
                  <a:srgbClr val="FF0000"/>
                </a:solidFill>
                <a:latin typeface="Calibri"/>
                <a:ea typeface="Calibri"/>
                <a:cs typeface="Calibri"/>
                <a:sym typeface="Calibri"/>
              </a:rPr>
              <a:t>Шта је сертификација?</a:t>
            </a:r>
            <a:endParaRPr b="1" sz="3200">
              <a:solidFill>
                <a:srgbClr val="FF0000"/>
              </a:solidFill>
              <a:latin typeface="Calibri"/>
              <a:ea typeface="Calibri"/>
              <a:cs typeface="Calibri"/>
              <a:sym typeface="Calibri"/>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2" name="Shape 682"/>
        <p:cNvGrpSpPr/>
        <p:nvPr/>
      </p:nvGrpSpPr>
      <p:grpSpPr>
        <a:xfrm>
          <a:off x="0" y="0"/>
          <a:ext cx="0" cy="0"/>
          <a:chOff x="0" y="0"/>
          <a:chExt cx="0" cy="0"/>
        </a:xfrm>
      </p:grpSpPr>
      <p:sp>
        <p:nvSpPr>
          <p:cNvPr id="683" name="Google Shape;683;p86"/>
          <p:cNvSpPr txBox="1"/>
          <p:nvPr/>
        </p:nvSpPr>
        <p:spPr>
          <a:xfrm>
            <a:off x="228600" y="2438400"/>
            <a:ext cx="8534400" cy="138499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chemeClr val="dk1"/>
              </a:buClr>
              <a:buSzPts val="1800"/>
              <a:buFont typeface="Noto Sans Symbols"/>
              <a:buNone/>
            </a:pPr>
            <a:r>
              <a:rPr b="1" lang="sr-Cyrl-RS" sz="1800">
                <a:solidFill>
                  <a:schemeClr val="dk1"/>
                </a:solidFill>
                <a:latin typeface="Calibri"/>
                <a:ea typeface="Calibri"/>
                <a:cs typeface="Calibri"/>
                <a:sym typeface="Calibri"/>
              </a:rPr>
              <a:t>Поступак помоћу кога овлашћено тело (Акредитационо тело Србије - АТС) даје званично признање да је организација за оцењивање усаглашености (испитивање, еталонирање, надзор/ инспекција, сертификација) – (нпр. Институт за јавно здравље Крагујевац) компетентан за обављање специфицираних послова.</a:t>
            </a:r>
            <a:endParaRPr b="1" sz="1800">
              <a:solidFill>
                <a:schemeClr val="dk1"/>
              </a:solidFill>
              <a:latin typeface="Calibri"/>
              <a:ea typeface="Calibri"/>
              <a:cs typeface="Calibri"/>
              <a:sym typeface="Calibri"/>
            </a:endParaRPr>
          </a:p>
          <a:p>
            <a:pPr indent="0" lvl="0" marL="0" marR="0" rtl="0" algn="just">
              <a:spcBef>
                <a:spcPts val="400"/>
              </a:spcBef>
              <a:spcAft>
                <a:spcPts val="0"/>
              </a:spcAft>
              <a:buNone/>
            </a:pPr>
            <a:r>
              <a:t/>
            </a:r>
            <a:endParaRPr b="1" sz="800">
              <a:solidFill>
                <a:schemeClr val="dk1"/>
              </a:solidFill>
              <a:latin typeface="Calibri"/>
              <a:ea typeface="Calibri"/>
              <a:cs typeface="Calibri"/>
              <a:sym typeface="Calibri"/>
            </a:endParaRPr>
          </a:p>
        </p:txBody>
      </p:sp>
      <p:sp>
        <p:nvSpPr>
          <p:cNvPr id="684" name="Google Shape;684;p86"/>
          <p:cNvSpPr txBox="1"/>
          <p:nvPr/>
        </p:nvSpPr>
        <p:spPr>
          <a:xfrm>
            <a:off x="2889250" y="685800"/>
            <a:ext cx="427990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FF0000"/>
              </a:buClr>
              <a:buSzPts val="3200"/>
              <a:buFont typeface="Noto Sans Symbols"/>
              <a:buNone/>
            </a:pPr>
            <a:r>
              <a:rPr b="1" lang="sr-Cyrl-RS" sz="3200">
                <a:solidFill>
                  <a:srgbClr val="FF0000"/>
                </a:solidFill>
                <a:latin typeface="Calibri"/>
                <a:ea typeface="Calibri"/>
                <a:cs typeface="Calibri"/>
                <a:sym typeface="Calibri"/>
              </a:rPr>
              <a:t>Шта је акредитација?</a:t>
            </a:r>
            <a:endParaRPr b="1" sz="3200">
              <a:solidFill>
                <a:srgbClr val="FF0000"/>
              </a:solidFill>
              <a:latin typeface="Calibri"/>
              <a:ea typeface="Calibri"/>
              <a:cs typeface="Calibri"/>
              <a:sym typeface="Calibri"/>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
        <p:nvSpPr>
          <p:cNvPr id="689" name="Google Shape;689;p8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ISO 22000</a:t>
            </a:r>
            <a:endParaRPr/>
          </a:p>
        </p:txBody>
      </p:sp>
      <p:sp>
        <p:nvSpPr>
          <p:cNvPr id="690" name="Google Shape;690;p8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2005</a:t>
            </a:r>
            <a:endParaRPr/>
          </a:p>
          <a:p>
            <a:pPr indent="-342900" lvl="0" marL="342900" rtl="0" algn="l">
              <a:spcBef>
                <a:spcPts val="640"/>
              </a:spcBef>
              <a:spcAft>
                <a:spcPts val="0"/>
              </a:spcAft>
              <a:buClr>
                <a:schemeClr val="dk1"/>
              </a:buClr>
              <a:buSzPts val="3200"/>
              <a:buChar char="•"/>
            </a:pPr>
            <a:r>
              <a:rPr lang="sr-Cyrl-RS"/>
              <a:t>2007</a:t>
            </a:r>
            <a:endParaRPr/>
          </a:p>
          <a:p>
            <a:pPr indent="-342900" lvl="0" marL="342900" rtl="0" algn="l">
              <a:spcBef>
                <a:spcPts val="640"/>
              </a:spcBef>
              <a:spcAft>
                <a:spcPts val="0"/>
              </a:spcAft>
              <a:buClr>
                <a:schemeClr val="dk1"/>
              </a:buClr>
              <a:buSzPts val="3200"/>
              <a:buChar char="•"/>
            </a:pPr>
            <a:r>
              <a:rPr lang="sr-Cyrl-RS"/>
              <a:t>2018</a:t>
            </a:r>
            <a:endParaRPr/>
          </a:p>
          <a:p>
            <a:pPr indent="-139700" lvl="0" marL="342900" rtl="0" algn="l">
              <a:spcBef>
                <a:spcPts val="640"/>
              </a:spcBef>
              <a:spcAft>
                <a:spcPts val="0"/>
              </a:spcAft>
              <a:buClr>
                <a:schemeClr val="dk1"/>
              </a:buClr>
              <a:buSzPts val="3200"/>
              <a:buNone/>
            </a:pPr>
            <a:r>
              <a:t/>
            </a:r>
            <a:endParaRPr/>
          </a:p>
          <a:p>
            <a:pPr indent="0" lvl="0" marL="0" rtl="0" algn="ctr">
              <a:spcBef>
                <a:spcPts val="640"/>
              </a:spcBef>
              <a:spcAft>
                <a:spcPts val="0"/>
              </a:spcAft>
              <a:buClr>
                <a:schemeClr val="dk1"/>
              </a:buClr>
              <a:buSzPts val="3200"/>
              <a:buNone/>
            </a:pPr>
            <a:r>
              <a:rPr b="1" lang="sr-Cyrl-RS"/>
              <a:t>Системи менаџмента безбедношћу хране</a:t>
            </a:r>
            <a:endParaRPr b="1"/>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4" name="Shape 694"/>
        <p:cNvGrpSpPr/>
        <p:nvPr/>
      </p:nvGrpSpPr>
      <p:grpSpPr>
        <a:xfrm>
          <a:off x="0" y="0"/>
          <a:ext cx="0" cy="0"/>
          <a:chOff x="0" y="0"/>
          <a:chExt cx="0" cy="0"/>
        </a:xfrm>
      </p:grpSpPr>
      <p:sp>
        <p:nvSpPr>
          <p:cNvPr id="695" name="Google Shape;695;p88"/>
          <p:cNvSpPr txBox="1"/>
          <p:nvPr>
            <p:ph idx="1" type="body"/>
          </p:nvPr>
        </p:nvSpPr>
        <p:spPr>
          <a:xfrm>
            <a:off x="228600" y="457200"/>
            <a:ext cx="8458200" cy="6400800"/>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l">
              <a:spcBef>
                <a:spcPts val="0"/>
              </a:spcBef>
              <a:spcAft>
                <a:spcPts val="0"/>
              </a:spcAft>
              <a:buClr>
                <a:schemeClr val="dk1"/>
              </a:buClr>
              <a:buSzPct val="100000"/>
              <a:buChar char="•"/>
            </a:pPr>
            <a:r>
              <a:rPr lang="sr-Cyrl-RS"/>
              <a:t>ISO 22000:2005 је први међународни стандард за управљање безбедношћу хране (</a:t>
            </a:r>
            <a:r>
              <a:rPr i="1" lang="sr-Cyrl-RS"/>
              <a:t>Food safety management systems</a:t>
            </a:r>
            <a:r>
              <a:rPr lang="sr-Cyrl-RS"/>
              <a:t>) Међународне организације за стандардизaцију (ISO) и у многим европским земљама је већ увелико заузео место HACCP-а у области прехрамбене индустрије.</a:t>
            </a:r>
            <a:endParaRPr/>
          </a:p>
          <a:p>
            <a:pPr indent="-342900" lvl="0" marL="342900" rtl="0" algn="l">
              <a:spcBef>
                <a:spcPts val="496"/>
              </a:spcBef>
              <a:spcAft>
                <a:spcPts val="0"/>
              </a:spcAft>
              <a:buClr>
                <a:schemeClr val="dk1"/>
              </a:buClr>
              <a:buSzPct val="100000"/>
              <a:buChar char="•"/>
            </a:pPr>
            <a:r>
              <a:rPr lang="sr-Cyrl-RS"/>
              <a:t> ISO 22000 стандард се односи на све организације у ланцу исхране и дефинише захтеве Система управљања безбедношћу хране.</a:t>
            </a:r>
            <a:endParaRPr/>
          </a:p>
          <a:p>
            <a:pPr indent="-342900" lvl="0" marL="342900" rtl="0" algn="l">
              <a:spcBef>
                <a:spcPts val="496"/>
              </a:spcBef>
              <a:spcAft>
                <a:spcPts val="0"/>
              </a:spcAft>
              <a:buClr>
                <a:schemeClr val="dk1"/>
              </a:buClr>
              <a:buSzPct val="100000"/>
              <a:buChar char="•"/>
            </a:pPr>
            <a:r>
              <a:rPr lang="sr-Cyrl-RS"/>
              <a:t> Основа овог стандaрдa су принципи HACCP система за пружање безбедног крајњег прехрамбеног производа.</a:t>
            </a:r>
            <a:endParaRPr/>
          </a:p>
          <a:p>
            <a:pPr indent="-342900" lvl="0" marL="342900" rtl="0" algn="l">
              <a:spcBef>
                <a:spcPts val="496"/>
              </a:spcBef>
              <a:spcAft>
                <a:spcPts val="0"/>
              </a:spcAft>
              <a:buClr>
                <a:schemeClr val="dk1"/>
              </a:buClr>
              <a:buSzPct val="100000"/>
              <a:buChar char="•"/>
            </a:pPr>
            <a:r>
              <a:rPr lang="sr-Cyrl-RS"/>
              <a:t>ISO 22000 је први стандард који могу користити сви чланови ланца снабдевања храном. </a:t>
            </a:r>
            <a:endParaRPr/>
          </a:p>
          <a:p>
            <a:pPr indent="-342900" lvl="0" marL="342900" rtl="0" algn="l">
              <a:spcBef>
                <a:spcPts val="496"/>
              </a:spcBef>
              <a:spcAft>
                <a:spcPts val="0"/>
              </a:spcAft>
              <a:buClr>
                <a:schemeClr val="dk1"/>
              </a:buClr>
              <a:buSzPct val="100000"/>
              <a:buChar char="•"/>
            </a:pPr>
            <a:r>
              <a:rPr lang="sr-Cyrl-RS"/>
              <a:t>То укључује и добављаче непрехрамбених производа и услуга, као што су произвођачи опреме и амбалаже, као и даваоци логистичких услуга. </a:t>
            </a:r>
            <a:endParaRPr/>
          </a:p>
          <a:p>
            <a:pPr indent="-342900" lvl="0" marL="342900" rtl="0" algn="l">
              <a:spcBef>
                <a:spcPts val="496"/>
              </a:spcBef>
              <a:spcAft>
                <a:spcPts val="0"/>
              </a:spcAft>
              <a:buClr>
                <a:schemeClr val="dk1"/>
              </a:buClr>
              <a:buSzPct val="100000"/>
              <a:buChar char="•"/>
            </a:pPr>
            <a:r>
              <a:rPr lang="sr-Cyrl-RS"/>
              <a:t>ISO 22000 је погодан за организације свих величина и као што је прикладан за пекаре са 10 запослених, тако је прикладан и за међународне произвођаче хране или супермаркете који зaпошљaвaју хиљaде рaдникa.</a:t>
            </a:r>
            <a:endParaRPr/>
          </a:p>
          <a:p>
            <a:pPr indent="-185420" lvl="0" marL="342900" rtl="0" algn="l">
              <a:spcBef>
                <a:spcPts val="496"/>
              </a:spcBef>
              <a:spcAft>
                <a:spcPts val="0"/>
              </a:spcAft>
              <a:buClr>
                <a:schemeClr val="dk1"/>
              </a:buClr>
              <a:buSzPct val="100000"/>
              <a:buNone/>
            </a:pPr>
            <a:r>
              <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8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sr-Cyrl-RS"/>
              <a:t>Коме је намењен ISO 22000?</a:t>
            </a:r>
            <a:br>
              <a:rPr b="1" lang="sr-Cyrl-RS"/>
            </a:br>
            <a:endParaRPr/>
          </a:p>
        </p:txBody>
      </p:sp>
      <p:sp>
        <p:nvSpPr>
          <p:cNvPr id="701" name="Google Shape;701;p8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sr-Cyrl-RS"/>
              <a:t>Организације у целокупном ланцу производње и промета хране (пољопривредни произвођачи, произвођачи сточне хране и намирница, произвођачи адитива и помоћних средстава у преради, добављачи, трговци на мало, угоститељски објекти и цатеринг предузећа, даваоци услуга и логистичка предузећа).</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9"/>
          <p:cNvSpPr txBox="1"/>
          <p:nvPr/>
        </p:nvSpPr>
        <p:spPr>
          <a:xfrm>
            <a:off x="250825" y="404813"/>
            <a:ext cx="8642350" cy="6370637"/>
          </a:xfrm>
          <a:prstGeom prst="rect">
            <a:avLst/>
          </a:prstGeom>
          <a:noFill/>
          <a:ln>
            <a:noFill/>
          </a:ln>
        </p:spPr>
        <p:txBody>
          <a:bodyPr anchorCtr="0" anchor="t" bIns="45700" lIns="91425" spcFirstLastPara="1" rIns="91425" wrap="square" tIns="45700">
            <a:spAutoFit/>
          </a:bodyPr>
          <a:lstStyle/>
          <a:p>
            <a:pPr indent="274638" lvl="0" marL="0" marR="0" rtl="0" algn="l">
              <a:spcBef>
                <a:spcPts val="0"/>
              </a:spcBef>
              <a:spcAft>
                <a:spcPts val="0"/>
              </a:spcAft>
              <a:buNone/>
            </a:pPr>
            <a:r>
              <a:t/>
            </a:r>
            <a:endParaRPr sz="2400">
              <a:solidFill>
                <a:srgbClr val="FFFFCC"/>
              </a:solidFill>
              <a:latin typeface="Arial"/>
              <a:ea typeface="Arial"/>
              <a:cs typeface="Arial"/>
              <a:sym typeface="Arial"/>
            </a:endParaRPr>
          </a:p>
          <a:p>
            <a:pPr indent="274638" lvl="0" marL="0" marR="0" rtl="0" algn="l">
              <a:spcBef>
                <a:spcPts val="0"/>
              </a:spcBef>
              <a:spcAft>
                <a:spcPts val="0"/>
              </a:spcAft>
              <a:buNone/>
            </a:pPr>
            <a:r>
              <a:t/>
            </a:r>
            <a:endParaRPr sz="2400">
              <a:solidFill>
                <a:schemeClr val="dk1"/>
              </a:solidFill>
              <a:latin typeface="Arial"/>
              <a:ea typeface="Arial"/>
              <a:cs typeface="Arial"/>
              <a:sym typeface="Arial"/>
            </a:endParaRPr>
          </a:p>
          <a:p>
            <a:pPr indent="274638" lvl="0" marL="0" marR="0" rtl="0" algn="ctr">
              <a:spcBef>
                <a:spcPts val="0"/>
              </a:spcBef>
              <a:spcAft>
                <a:spcPts val="0"/>
              </a:spcAft>
              <a:buNone/>
            </a:pPr>
            <a:r>
              <a:rPr lang="sr-Cyrl-RS" sz="2400">
                <a:solidFill>
                  <a:schemeClr val="dk1"/>
                </a:solidFill>
                <a:latin typeface="Arial"/>
                <a:ea typeface="Arial"/>
                <a:cs typeface="Arial"/>
                <a:sym typeface="Arial"/>
              </a:rPr>
              <a:t>Храна човеку обезбеђује:</a:t>
            </a:r>
            <a:endParaRPr/>
          </a:p>
          <a:p>
            <a:pPr indent="274638" lvl="0" marL="0" marR="0" rtl="0" algn="l">
              <a:spcBef>
                <a:spcPts val="0"/>
              </a:spcBef>
              <a:spcAft>
                <a:spcPts val="0"/>
              </a:spcAft>
              <a:buNone/>
            </a:pPr>
            <a:r>
              <a:t/>
            </a:r>
            <a:endParaRPr sz="2400">
              <a:solidFill>
                <a:schemeClr val="dk1"/>
              </a:solidFill>
              <a:latin typeface="Arial"/>
              <a:ea typeface="Arial"/>
              <a:cs typeface="Arial"/>
              <a:sym typeface="Arial"/>
            </a:endParaRPr>
          </a:p>
          <a:p>
            <a:pPr indent="274638" lvl="0" marL="0" marR="0" rtl="0" algn="l">
              <a:spcBef>
                <a:spcPts val="0"/>
              </a:spcBef>
              <a:spcAft>
                <a:spcPts val="0"/>
              </a:spcAft>
              <a:buNone/>
            </a:pPr>
            <a:r>
              <a:rPr lang="sr-Cyrl-RS" sz="2400">
                <a:solidFill>
                  <a:schemeClr val="dk1"/>
                </a:solidFill>
                <a:latin typeface="Arial"/>
                <a:ea typeface="Arial"/>
                <a:cs typeface="Arial"/>
                <a:sym typeface="Arial"/>
              </a:rPr>
              <a:t>1. структуру организма (изградњу ћелија и ткива, раст, развој и    регенерацију) и	</a:t>
            </a:r>
            <a:endParaRPr sz="2400">
              <a:solidFill>
                <a:schemeClr val="dk1"/>
              </a:solidFill>
              <a:latin typeface="Arial"/>
              <a:ea typeface="Arial"/>
              <a:cs typeface="Arial"/>
              <a:sym typeface="Arial"/>
            </a:endParaRPr>
          </a:p>
          <a:p>
            <a:pPr indent="274638" lvl="0" marL="0" marR="0" rtl="0" algn="l">
              <a:spcBef>
                <a:spcPts val="0"/>
              </a:spcBef>
              <a:spcAft>
                <a:spcPts val="0"/>
              </a:spcAft>
              <a:buNone/>
            </a:pPr>
            <a:r>
              <a:rPr lang="sr-Cyrl-RS" sz="2400">
                <a:solidFill>
                  <a:schemeClr val="dk1"/>
                </a:solidFill>
                <a:latin typeface="Arial"/>
                <a:ea typeface="Arial"/>
                <a:cs typeface="Arial"/>
                <a:sym typeface="Arial"/>
              </a:rPr>
              <a:t>2. функцију организма (енергетску, метаболичко-регулаторну и заштитну).</a:t>
            </a:r>
            <a:endParaRPr/>
          </a:p>
          <a:p>
            <a:pPr indent="274638" lvl="0" marL="0" marR="0" rtl="0" algn="l">
              <a:spcBef>
                <a:spcPts val="0"/>
              </a:spcBef>
              <a:spcAft>
                <a:spcPts val="0"/>
              </a:spcAft>
              <a:buNone/>
            </a:pPr>
            <a:r>
              <a:t/>
            </a:r>
            <a:endParaRPr sz="2400">
              <a:solidFill>
                <a:schemeClr val="dk1"/>
              </a:solidFill>
              <a:latin typeface="Arial"/>
              <a:ea typeface="Arial"/>
              <a:cs typeface="Arial"/>
              <a:sym typeface="Arial"/>
            </a:endParaRPr>
          </a:p>
          <a:p>
            <a:pPr indent="274638" lvl="0" marL="0" marR="0" rtl="0" algn="l">
              <a:spcBef>
                <a:spcPts val="0"/>
              </a:spcBef>
              <a:spcAft>
                <a:spcPts val="0"/>
              </a:spcAft>
              <a:buNone/>
            </a:pPr>
            <a:r>
              <a:rPr lang="sr-Cyrl-RS" sz="2400">
                <a:solidFill>
                  <a:schemeClr val="dk1"/>
                </a:solidFill>
                <a:latin typeface="Arial"/>
                <a:ea typeface="Arial"/>
                <a:cs typeface="Arial"/>
                <a:sym typeface="Arial"/>
              </a:rPr>
              <a:t>Добро здравље и заштиту од болести пружа само избалансирана, мешовита, исхрана која садржи све потребне макро и микронутријенте и која је:</a:t>
            </a:r>
            <a:endParaRPr/>
          </a:p>
          <a:p>
            <a:pPr indent="274638" lvl="0" marL="0" marR="0" rtl="0" algn="l">
              <a:spcBef>
                <a:spcPts val="0"/>
              </a:spcBef>
              <a:spcAft>
                <a:spcPts val="0"/>
              </a:spcAft>
              <a:buNone/>
            </a:pPr>
            <a:r>
              <a:t/>
            </a:r>
            <a:endParaRPr sz="24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400"/>
              <a:buFont typeface="Calibri"/>
              <a:buAutoNum type="arabicPeriod"/>
            </a:pPr>
            <a:r>
              <a:rPr lang="sr-Cyrl-RS" sz="2400">
                <a:solidFill>
                  <a:schemeClr val="dk1"/>
                </a:solidFill>
                <a:latin typeface="Arial"/>
                <a:ea typeface="Arial"/>
                <a:cs typeface="Arial"/>
                <a:sym typeface="Arial"/>
              </a:rPr>
              <a:t>квантитативно довољна</a:t>
            </a:r>
            <a:endParaRPr/>
          </a:p>
          <a:p>
            <a:pPr indent="-457200" lvl="0" marL="457200" marR="0" rtl="0" algn="l">
              <a:spcBef>
                <a:spcPts val="0"/>
              </a:spcBef>
              <a:spcAft>
                <a:spcPts val="0"/>
              </a:spcAft>
              <a:buClr>
                <a:schemeClr val="dk1"/>
              </a:buClr>
              <a:buSzPts val="2400"/>
              <a:buFont typeface="Calibri"/>
              <a:buAutoNum type="arabicPeriod"/>
            </a:pPr>
            <a:r>
              <a:rPr lang="sr-Cyrl-RS" sz="2400">
                <a:solidFill>
                  <a:schemeClr val="dk1"/>
                </a:solidFill>
                <a:latin typeface="Arial"/>
                <a:ea typeface="Arial"/>
                <a:cs typeface="Arial"/>
                <a:sym typeface="Arial"/>
              </a:rPr>
              <a:t>квалитативно задовољавајућа и</a:t>
            </a:r>
            <a:endParaRPr sz="24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400"/>
              <a:buFont typeface="Calibri"/>
              <a:buAutoNum type="arabicPeriod"/>
            </a:pPr>
            <a:r>
              <a:rPr lang="sr-Cyrl-RS" sz="2400">
                <a:solidFill>
                  <a:schemeClr val="dk1"/>
                </a:solidFill>
                <a:latin typeface="Arial"/>
                <a:ea typeface="Arial"/>
                <a:cs typeface="Arial"/>
                <a:sym typeface="Arial"/>
              </a:rPr>
              <a:t>здравствено безбедна.</a:t>
            </a:r>
            <a:endParaRPr/>
          </a:p>
          <a:p>
            <a:pPr indent="-304800" lvl="0" marL="457200" marR="0" rtl="0" algn="l">
              <a:spcBef>
                <a:spcPts val="0"/>
              </a:spcBef>
              <a:spcAft>
                <a:spcPts val="0"/>
              </a:spcAft>
              <a:buClr>
                <a:schemeClr val="dk1"/>
              </a:buClr>
              <a:buSzPts val="2400"/>
              <a:buFont typeface="Calibri"/>
              <a:buNone/>
            </a:pPr>
            <a:r>
              <a:t/>
            </a:r>
            <a:endParaRPr sz="2400">
              <a:solidFill>
                <a:srgbClr val="FFFFCC"/>
              </a:solidFill>
              <a:latin typeface="Arial"/>
              <a:ea typeface="Arial"/>
              <a:cs typeface="Arial"/>
              <a:sym typeface="Arial"/>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
        <p:nvSpPr>
          <p:cNvPr id="706" name="Google Shape;706;p9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ПРЕДНОСТИ</a:t>
            </a:r>
            <a:endParaRPr/>
          </a:p>
        </p:txBody>
      </p:sp>
      <p:sp>
        <p:nvSpPr>
          <p:cNvPr id="707" name="Google Shape;707;p9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spcBef>
                <a:spcPts val="0"/>
              </a:spcBef>
              <a:spcAft>
                <a:spcPts val="0"/>
              </a:spcAft>
              <a:buClr>
                <a:schemeClr val="dk1"/>
              </a:buClr>
              <a:buSzPct val="100000"/>
              <a:buChar char="•"/>
            </a:pPr>
            <a:r>
              <a:rPr lang="sr-Cyrl-RS"/>
              <a:t>Побољшање безбедности хране,</a:t>
            </a:r>
            <a:endParaRPr/>
          </a:p>
          <a:p>
            <a:pPr indent="-342900" lvl="0" marL="342900" rtl="0" algn="l">
              <a:spcBef>
                <a:spcPts val="592"/>
              </a:spcBef>
              <a:spcAft>
                <a:spcPts val="0"/>
              </a:spcAft>
              <a:buClr>
                <a:schemeClr val="dk1"/>
              </a:buClr>
              <a:buSzPct val="100000"/>
              <a:buChar char="•"/>
            </a:pPr>
            <a:r>
              <a:rPr lang="sr-Cyrl-RS"/>
              <a:t>Побољшање квалитета производа,</a:t>
            </a:r>
            <a:endParaRPr/>
          </a:p>
          <a:p>
            <a:pPr indent="-342900" lvl="0" marL="342900" rtl="0" algn="l">
              <a:spcBef>
                <a:spcPts val="592"/>
              </a:spcBef>
              <a:spcAft>
                <a:spcPts val="0"/>
              </a:spcAft>
              <a:buClr>
                <a:schemeClr val="dk1"/>
              </a:buClr>
              <a:buSzPct val="100000"/>
              <a:buChar char="•"/>
            </a:pPr>
            <a:r>
              <a:rPr lang="sr-Cyrl-RS"/>
              <a:t>Јачање заштите и поверења потрошача,</a:t>
            </a:r>
            <a:endParaRPr/>
          </a:p>
          <a:p>
            <a:pPr indent="-342900" lvl="0" marL="342900" rtl="0" algn="l">
              <a:spcBef>
                <a:spcPts val="592"/>
              </a:spcBef>
              <a:spcAft>
                <a:spcPts val="0"/>
              </a:spcAft>
              <a:buClr>
                <a:schemeClr val="dk1"/>
              </a:buClr>
              <a:buSzPct val="100000"/>
              <a:buChar char="•"/>
            </a:pPr>
            <a:r>
              <a:rPr lang="sr-Cyrl-RS"/>
              <a:t>Повећање трошковне ефикасности у ланцу производње и промета хране,</a:t>
            </a:r>
            <a:endParaRPr/>
          </a:p>
          <a:p>
            <a:pPr indent="-342900" lvl="0" marL="342900" rtl="0" algn="l">
              <a:spcBef>
                <a:spcPts val="592"/>
              </a:spcBef>
              <a:spcAft>
                <a:spcPts val="0"/>
              </a:spcAft>
              <a:buClr>
                <a:schemeClr val="dk1"/>
              </a:buClr>
              <a:buSzPct val="100000"/>
              <a:buChar char="•"/>
            </a:pPr>
            <a:r>
              <a:rPr lang="sr-Cyrl-RS"/>
              <a:t>Интерактивна комуникација,</a:t>
            </a:r>
            <a:endParaRPr/>
          </a:p>
          <a:p>
            <a:pPr indent="-342900" lvl="0" marL="342900" rtl="0" algn="l">
              <a:spcBef>
                <a:spcPts val="592"/>
              </a:spcBef>
              <a:spcAft>
                <a:spcPts val="0"/>
              </a:spcAft>
              <a:buClr>
                <a:schemeClr val="dk1"/>
              </a:buClr>
              <a:buSzPct val="100000"/>
              <a:buChar char="•"/>
            </a:pPr>
            <a:r>
              <a:rPr lang="sr-Cyrl-RS"/>
              <a:t>Спровођење такозваних предусловних програма (</a:t>
            </a:r>
            <a:r>
              <a:rPr i="1" lang="sr-Cyrl-RS"/>
              <a:t>prerequisite programs</a:t>
            </a:r>
            <a:r>
              <a:rPr lang="sr-Cyrl-RS"/>
              <a:t>, PRP) као основе функционалног HACCP-a.</a:t>
            </a:r>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91"/>
          <p:cNvSpPr txBox="1"/>
          <p:nvPr>
            <p:ph idx="1" type="body"/>
          </p:nvPr>
        </p:nvSpPr>
        <p:spPr>
          <a:xfrm>
            <a:off x="228600" y="228600"/>
            <a:ext cx="8458200" cy="5897563"/>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Clr>
                <a:schemeClr val="dk1"/>
              </a:buClr>
              <a:buSzPct val="100000"/>
              <a:buChar char="•"/>
            </a:pPr>
            <a:r>
              <a:rPr lang="sr-Cyrl-RS"/>
              <a:t>Тренутно важећи стандард ISO  је међународни стандард који тежи хармонизацији захтева менаџмента за безбедност хране у пословању храном, као и у пословима повезаним са храном на глобалном нивоу. </a:t>
            </a:r>
            <a:endParaRPr/>
          </a:p>
          <a:p>
            <a:pPr indent="-342900" lvl="0" marL="342900" rtl="0" algn="l">
              <a:spcBef>
                <a:spcPts val="448"/>
              </a:spcBef>
              <a:spcAft>
                <a:spcPts val="0"/>
              </a:spcAft>
              <a:buClr>
                <a:schemeClr val="dk1"/>
              </a:buClr>
              <a:buSzPct val="100000"/>
              <a:buChar char="•"/>
            </a:pPr>
            <a:r>
              <a:rPr lang="sr-Cyrl-RS"/>
              <a:t>Стандард је посебно намењен организацијама које теже бољој фокусираности и кохерентности система менаџмента за безбедност хране, него што се то захтева законом.</a:t>
            </a:r>
            <a:endParaRPr/>
          </a:p>
          <a:p>
            <a:pPr indent="-342900" lvl="0" marL="342900" rtl="0" algn="l">
              <a:spcBef>
                <a:spcPts val="448"/>
              </a:spcBef>
              <a:spcAft>
                <a:spcPts val="0"/>
              </a:spcAft>
              <a:buClr>
                <a:schemeClr val="dk1"/>
              </a:buClr>
              <a:buSzPct val="100000"/>
              <a:buChar char="•"/>
            </a:pPr>
            <a:r>
              <a:rPr lang="sr-Cyrl-RS"/>
              <a:t>Организације које послују унутар ланца производње, руковања и испоруке хране, су давно препознале повећану потребу да демонстрирају и обезбеде адекватне записе контроле свих услова који имају утицај на безбедност хране. </a:t>
            </a:r>
            <a:endParaRPr/>
          </a:p>
          <a:p>
            <a:pPr indent="-342900" lvl="0" marL="342900" rtl="0" algn="l">
              <a:spcBef>
                <a:spcPts val="448"/>
              </a:spcBef>
              <a:spcAft>
                <a:spcPts val="0"/>
              </a:spcAft>
              <a:buClr>
                <a:schemeClr val="dk1"/>
              </a:buClr>
              <a:buSzPct val="100000"/>
              <a:buChar char="•"/>
            </a:pPr>
            <a:r>
              <a:rPr lang="sr-Cyrl-RS"/>
              <a:t>Овај захтев се доследно примењује на све људе који учествују у ланцу производње, руковања и испоруке хране, укључујући и подуговараче и дистрибутере.</a:t>
            </a:r>
            <a:endParaRPr/>
          </a:p>
          <a:p>
            <a:pPr indent="-342900" lvl="0" marL="342900" rtl="0" algn="l">
              <a:spcBef>
                <a:spcPts val="448"/>
              </a:spcBef>
              <a:spcAft>
                <a:spcPts val="0"/>
              </a:spcAft>
              <a:buClr>
                <a:schemeClr val="dk1"/>
              </a:buClr>
              <a:buSzPct val="100000"/>
              <a:buChar char="•"/>
            </a:pPr>
            <a:r>
              <a:rPr lang="sr-Cyrl-RS"/>
              <a:t>Безбедност хране постаје тема број један у свету. </a:t>
            </a:r>
            <a:endParaRPr/>
          </a:p>
          <a:p>
            <a:pPr indent="-342900" lvl="0" marL="342900" rtl="0" algn="l">
              <a:spcBef>
                <a:spcPts val="448"/>
              </a:spcBef>
              <a:spcAft>
                <a:spcPts val="0"/>
              </a:spcAft>
              <a:buClr>
                <a:schemeClr val="dk1"/>
              </a:buClr>
              <a:buSzPct val="100000"/>
              <a:buChar char="•"/>
            </a:pPr>
            <a:r>
              <a:rPr lang="sr-Cyrl-RS"/>
              <a:t>Храна се конзумира свакодневно, и, ако је неисправна, може да доведе до драматичних последица.</a:t>
            </a:r>
            <a:endParaRPr/>
          </a:p>
          <a:p>
            <a:pPr indent="-342900" lvl="0" marL="342900" rtl="0" algn="l">
              <a:spcBef>
                <a:spcPts val="448"/>
              </a:spcBef>
              <a:spcAft>
                <a:spcPts val="0"/>
              </a:spcAft>
              <a:buClr>
                <a:schemeClr val="dk1"/>
              </a:buClr>
              <a:buSzPct val="100000"/>
              <a:buChar char="•"/>
            </a:pPr>
            <a:r>
              <a:rPr lang="sr-Cyrl-RS"/>
              <a:t> Познати су многи случајеви тровања храном, од конзумирања пива, сокова и жестоких пића, до исхране у обдаништима.</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9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sr-Cyrl-RS"/>
              <a:t>Фазе ревизије стандарда ISO 22000:2018</a:t>
            </a:r>
            <a:br>
              <a:rPr lang="sr-Cyrl-RS"/>
            </a:br>
            <a:endParaRPr/>
          </a:p>
        </p:txBody>
      </p:sp>
      <p:pic>
        <p:nvPicPr>
          <p:cNvPr id="718" name="Google Shape;718;p92"/>
          <p:cNvPicPr preferRelativeResize="0"/>
          <p:nvPr>
            <p:ph idx="1" type="body"/>
          </p:nvPr>
        </p:nvPicPr>
        <p:blipFill rotWithShape="1">
          <a:blip r:embed="rId3">
            <a:alphaModFix/>
          </a:blip>
          <a:srcRect b="0" l="0" r="0" t="0"/>
          <a:stretch/>
        </p:blipFill>
        <p:spPr>
          <a:xfrm>
            <a:off x="1553680" y="1600200"/>
            <a:ext cx="6036640" cy="4525963"/>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2" name="Shape 722"/>
        <p:cNvGrpSpPr/>
        <p:nvPr/>
      </p:nvGrpSpPr>
      <p:grpSpPr>
        <a:xfrm>
          <a:off x="0" y="0"/>
          <a:ext cx="0" cy="0"/>
          <a:chOff x="0" y="0"/>
          <a:chExt cx="0" cy="0"/>
        </a:xfrm>
      </p:grpSpPr>
      <p:sp>
        <p:nvSpPr>
          <p:cNvPr id="723" name="Google Shape;723;p9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sr-Cyrl-RS"/>
              <a:t>РЕВИЗИЈА СТАНДАРДА</a:t>
            </a:r>
            <a:endParaRPr/>
          </a:p>
        </p:txBody>
      </p:sp>
      <p:sp>
        <p:nvSpPr>
          <p:cNvPr id="724" name="Google Shape;724;p9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62500" lnSpcReduction="20000"/>
          </a:bodyPr>
          <a:lstStyle/>
          <a:p>
            <a:pPr indent="-342900" lvl="0" marL="342900" rtl="0" algn="l">
              <a:spcBef>
                <a:spcPts val="0"/>
              </a:spcBef>
              <a:spcAft>
                <a:spcPts val="0"/>
              </a:spcAft>
              <a:buClr>
                <a:schemeClr val="dk1"/>
              </a:buClr>
              <a:buSzPct val="100000"/>
              <a:buChar char="•"/>
            </a:pPr>
            <a:r>
              <a:rPr lang="sr-Cyrl-RS"/>
              <a:t>Структура нове ревизије стандарда ISO 22000:2018 је, како је већ речено, идентична за ISO системе менаџмента, како што је то случај са ISO 9001:2015 и ISO 14001:2015. Та структура има 10 клаузула од којих су прве три опште:</a:t>
            </a:r>
            <a:endParaRPr/>
          </a:p>
          <a:p>
            <a:pPr indent="-342900" lvl="0" marL="342900" rtl="0" algn="l">
              <a:spcBef>
                <a:spcPts val="400"/>
              </a:spcBef>
              <a:spcAft>
                <a:spcPts val="0"/>
              </a:spcAft>
              <a:buClr>
                <a:schemeClr val="dk1"/>
              </a:buClr>
              <a:buSzPct val="100000"/>
              <a:buChar char="•"/>
            </a:pPr>
            <a:r>
              <a:rPr lang="sr-Cyrl-RS"/>
              <a:t>Обим</a:t>
            </a:r>
            <a:endParaRPr/>
          </a:p>
          <a:p>
            <a:pPr indent="-342900" lvl="0" marL="342900" rtl="0" algn="l">
              <a:spcBef>
                <a:spcPts val="400"/>
              </a:spcBef>
              <a:spcAft>
                <a:spcPts val="0"/>
              </a:spcAft>
              <a:buClr>
                <a:schemeClr val="dk1"/>
              </a:buClr>
              <a:buSzPct val="100000"/>
              <a:buChar char="•"/>
            </a:pPr>
            <a:r>
              <a:rPr lang="sr-Cyrl-RS"/>
              <a:t>Нормативне референце</a:t>
            </a:r>
            <a:endParaRPr/>
          </a:p>
          <a:p>
            <a:pPr indent="-342900" lvl="0" marL="342900" rtl="0" algn="l">
              <a:spcBef>
                <a:spcPts val="400"/>
              </a:spcBef>
              <a:spcAft>
                <a:spcPts val="0"/>
              </a:spcAft>
              <a:buClr>
                <a:schemeClr val="dk1"/>
              </a:buClr>
              <a:buSzPct val="100000"/>
              <a:buChar char="•"/>
            </a:pPr>
            <a:r>
              <a:rPr lang="sr-Cyrl-RS"/>
              <a:t>Термини и дефиниције</a:t>
            </a:r>
            <a:endParaRPr/>
          </a:p>
          <a:p>
            <a:pPr indent="-342900" lvl="0" marL="342900" rtl="0" algn="l">
              <a:spcBef>
                <a:spcPts val="400"/>
              </a:spcBef>
              <a:spcAft>
                <a:spcPts val="0"/>
              </a:spcAft>
              <a:buClr>
                <a:schemeClr val="dk1"/>
              </a:buClr>
              <a:buSzPct val="100000"/>
              <a:buChar char="•"/>
            </a:pPr>
            <a:r>
              <a:rPr lang="sr-Cyrl-RS"/>
              <a:t>Контекст организације</a:t>
            </a:r>
            <a:endParaRPr/>
          </a:p>
          <a:p>
            <a:pPr indent="-342900" lvl="0" marL="342900" rtl="0" algn="l">
              <a:spcBef>
                <a:spcPts val="400"/>
              </a:spcBef>
              <a:spcAft>
                <a:spcPts val="0"/>
              </a:spcAft>
              <a:buClr>
                <a:schemeClr val="dk1"/>
              </a:buClr>
              <a:buSzPct val="100000"/>
              <a:buChar char="•"/>
            </a:pPr>
            <a:r>
              <a:rPr lang="sr-Cyrl-RS"/>
              <a:t>Лидерство</a:t>
            </a:r>
            <a:endParaRPr/>
          </a:p>
          <a:p>
            <a:pPr indent="-342900" lvl="0" marL="342900" rtl="0" algn="l">
              <a:spcBef>
                <a:spcPts val="400"/>
              </a:spcBef>
              <a:spcAft>
                <a:spcPts val="0"/>
              </a:spcAft>
              <a:buClr>
                <a:schemeClr val="dk1"/>
              </a:buClr>
              <a:buSzPct val="100000"/>
              <a:buChar char="•"/>
            </a:pPr>
            <a:r>
              <a:rPr lang="sr-Cyrl-RS"/>
              <a:t>Планирање</a:t>
            </a:r>
            <a:endParaRPr/>
          </a:p>
          <a:p>
            <a:pPr indent="-342900" lvl="0" marL="342900" rtl="0" algn="l">
              <a:spcBef>
                <a:spcPts val="400"/>
              </a:spcBef>
              <a:spcAft>
                <a:spcPts val="0"/>
              </a:spcAft>
              <a:buClr>
                <a:schemeClr val="dk1"/>
              </a:buClr>
              <a:buSzPct val="100000"/>
              <a:buChar char="•"/>
            </a:pPr>
            <a:r>
              <a:rPr lang="sr-Cyrl-RS"/>
              <a:t>Подршка</a:t>
            </a:r>
            <a:endParaRPr/>
          </a:p>
          <a:p>
            <a:pPr indent="-342900" lvl="0" marL="342900" rtl="0" algn="l">
              <a:spcBef>
                <a:spcPts val="400"/>
              </a:spcBef>
              <a:spcAft>
                <a:spcPts val="0"/>
              </a:spcAft>
              <a:buClr>
                <a:schemeClr val="dk1"/>
              </a:buClr>
              <a:buSzPct val="100000"/>
              <a:buChar char="•"/>
            </a:pPr>
            <a:r>
              <a:rPr lang="sr-Cyrl-RS"/>
              <a:t>Операција</a:t>
            </a:r>
            <a:endParaRPr/>
          </a:p>
          <a:p>
            <a:pPr indent="-342900" lvl="0" marL="342900" rtl="0" algn="l">
              <a:spcBef>
                <a:spcPts val="400"/>
              </a:spcBef>
              <a:spcAft>
                <a:spcPts val="0"/>
              </a:spcAft>
              <a:buClr>
                <a:schemeClr val="dk1"/>
              </a:buClr>
              <a:buSzPct val="100000"/>
              <a:buChar char="•"/>
            </a:pPr>
            <a:r>
              <a:rPr lang="sr-Cyrl-RS"/>
              <a:t>Процена перформансе система менаџмента за безбедност хране</a:t>
            </a:r>
            <a:endParaRPr/>
          </a:p>
          <a:p>
            <a:pPr indent="-342900" lvl="0" marL="342900" rtl="0" algn="l">
              <a:spcBef>
                <a:spcPts val="400"/>
              </a:spcBef>
              <a:spcAft>
                <a:spcPts val="0"/>
              </a:spcAft>
              <a:buClr>
                <a:schemeClr val="dk1"/>
              </a:buClr>
              <a:buSzPct val="100000"/>
              <a:buChar char="•"/>
            </a:pPr>
            <a:r>
              <a:rPr lang="sr-Cyrl-RS"/>
              <a:t>Побољшањe</a:t>
            </a:r>
            <a:endParaRPr/>
          </a:p>
          <a:p>
            <a:pPr indent="-215900" lvl="0" marL="342900" rtl="0" algn="l">
              <a:spcBef>
                <a:spcPts val="400"/>
              </a:spcBef>
              <a:spcAft>
                <a:spcPts val="0"/>
              </a:spcAft>
              <a:buClr>
                <a:schemeClr val="dk1"/>
              </a:buClr>
              <a:buSzPct val="100000"/>
              <a:buNone/>
            </a:pPr>
            <a:r>
              <a:t/>
            </a:r>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9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Clr>
                <a:schemeClr val="dk1"/>
              </a:buClr>
              <a:buSzPct val="100000"/>
              <a:buChar char="•"/>
            </a:pPr>
            <a:r>
              <a:rPr lang="sr-Cyrl-RS"/>
              <a:t>Нова ревизија стандарда треба ближе да објасни кључне концепте око којих је било конфузије, посебно када се ради о </a:t>
            </a:r>
            <a:r>
              <a:rPr i="1" lang="sr-Cyrl-RS"/>
              <a:t>Critical Control Points </a:t>
            </a:r>
            <a:r>
              <a:rPr lang="sr-Cyrl-RS"/>
              <a:t>– контрола критичних тачака, </a:t>
            </a:r>
            <a:r>
              <a:rPr i="1" lang="sr-Cyrl-RS"/>
              <a:t>Operational Prerequisite Programmes </a:t>
            </a:r>
            <a:r>
              <a:rPr lang="sr-Cyrl-RS"/>
              <a:t>– оперативни предусловни програми и </a:t>
            </a:r>
            <a:r>
              <a:rPr i="1" lang="sr-Cyrl-RS"/>
              <a:t>Prerequisite Programmes </a:t>
            </a:r>
            <a:r>
              <a:rPr lang="sr-Cyrl-RS"/>
              <a:t>– предусловни програми. </a:t>
            </a:r>
            <a:endParaRPr/>
          </a:p>
          <a:p>
            <a:pPr indent="-342900" lvl="0" marL="342900" rtl="0" algn="l">
              <a:spcBef>
                <a:spcPts val="448"/>
              </a:spcBef>
              <a:spcAft>
                <a:spcPts val="0"/>
              </a:spcAft>
              <a:buClr>
                <a:schemeClr val="dk1"/>
              </a:buClr>
              <a:buSzPct val="100000"/>
              <a:buChar char="•"/>
            </a:pPr>
            <a:r>
              <a:rPr lang="sr-Cyrl-RS"/>
              <a:t>Поред тога, нова ревизија стандарда има за циљ да поједностави разумевање и употребљивост стандарда, да увери кориснике тог стандарда да је стандард релевантан у односу на све актере у ланцу снабдевања храном, да осигура да стандард одговара потребама малих и средњих предузећа и да повећа компатибилност ISO 22000 са другим стандардима система менаџмента, усвајањем заједничке структуре и терминологије.</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3" name="Shape 733"/>
        <p:cNvGrpSpPr/>
        <p:nvPr/>
      </p:nvGrpSpPr>
      <p:grpSpPr>
        <a:xfrm>
          <a:off x="0" y="0"/>
          <a:ext cx="0" cy="0"/>
          <a:chOff x="0" y="0"/>
          <a:chExt cx="0" cy="0"/>
        </a:xfrm>
      </p:grpSpPr>
      <p:sp>
        <p:nvSpPr>
          <p:cNvPr id="734" name="Google Shape;734;p9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spcBef>
                <a:spcPts val="0"/>
              </a:spcBef>
              <a:spcAft>
                <a:spcPts val="0"/>
              </a:spcAft>
              <a:buClr>
                <a:schemeClr val="dk1"/>
              </a:buClr>
              <a:buSzPct val="100000"/>
              <a:buChar char="•"/>
            </a:pPr>
            <a:r>
              <a:rPr b="1" lang="sr-Cyrl-RS"/>
              <a:t>Само добијање сертификата не значи да ће компанија опстати на тржишту </a:t>
            </a:r>
            <a:r>
              <a:rPr lang="sr-Cyrl-RS"/>
              <a:t>и да ће гарантовати безбедност хране коју производи или продаје. </a:t>
            </a:r>
            <a:endParaRPr/>
          </a:p>
          <a:p>
            <a:pPr indent="-342900" lvl="0" marL="342900" rtl="0" algn="l">
              <a:spcBef>
                <a:spcPts val="592"/>
              </a:spcBef>
              <a:spcAft>
                <a:spcPts val="0"/>
              </a:spcAft>
              <a:buClr>
                <a:schemeClr val="dk1"/>
              </a:buClr>
              <a:buSzPct val="100000"/>
              <a:buChar char="•"/>
            </a:pPr>
            <a:r>
              <a:rPr lang="sr-Cyrl-RS"/>
              <a:t>Досадашње ревизије стандарда нису водиле рачуна о ризицима којима је изложена компанија, а нису ни користиле могућности које су се појављивале.</a:t>
            </a:r>
            <a:endParaRPr/>
          </a:p>
          <a:p>
            <a:pPr indent="-342900" lvl="0" marL="342900" rtl="0" algn="l">
              <a:spcBef>
                <a:spcPts val="592"/>
              </a:spcBef>
              <a:spcAft>
                <a:spcPts val="0"/>
              </a:spcAft>
              <a:buClr>
                <a:schemeClr val="dk1"/>
              </a:buClr>
              <a:buSzPct val="100000"/>
              <a:buChar char="•"/>
            </a:pPr>
            <a:r>
              <a:rPr lang="sr-Cyrl-RS"/>
              <a:t> Најчешће је било довољно да се задовоље захтеви за документованим процедурама.</a:t>
            </a:r>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 name="Shape 738"/>
        <p:cNvGrpSpPr/>
        <p:nvPr/>
      </p:nvGrpSpPr>
      <p:grpSpPr>
        <a:xfrm>
          <a:off x="0" y="0"/>
          <a:ext cx="0" cy="0"/>
          <a:chOff x="0" y="0"/>
          <a:chExt cx="0" cy="0"/>
        </a:xfrm>
      </p:grpSpPr>
      <p:pic>
        <p:nvPicPr>
          <p:cNvPr id="739" name="Google Shape;739;p96"/>
          <p:cNvPicPr preferRelativeResize="0"/>
          <p:nvPr>
            <p:ph idx="1" type="body"/>
          </p:nvPr>
        </p:nvPicPr>
        <p:blipFill rotWithShape="1">
          <a:blip r:embed="rId3">
            <a:alphaModFix/>
          </a:blip>
          <a:srcRect b="0" l="0" r="0" t="0"/>
          <a:stretch/>
        </p:blipFill>
        <p:spPr>
          <a:xfrm>
            <a:off x="1764548" y="1756831"/>
            <a:ext cx="5614903" cy="4212701"/>
          </a:xfrm>
          <a:prstGeom prst="rect">
            <a:avLst/>
          </a:prstGeom>
          <a:noFill/>
          <a:ln>
            <a:noFill/>
          </a:ln>
        </p:spPr>
      </p:pic>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3" name="Shape 743"/>
        <p:cNvGrpSpPr/>
        <p:nvPr/>
      </p:nvGrpSpPr>
      <p:grpSpPr>
        <a:xfrm>
          <a:off x="0" y="0"/>
          <a:ext cx="0" cy="0"/>
          <a:chOff x="0" y="0"/>
          <a:chExt cx="0" cy="0"/>
        </a:xfrm>
      </p:grpSpPr>
      <p:sp>
        <p:nvSpPr>
          <p:cNvPr id="744" name="Google Shape;744;p97"/>
          <p:cNvSpPr txBox="1"/>
          <p:nvPr>
            <p:ph idx="1" type="body"/>
          </p:nvPr>
        </p:nvSpPr>
        <p:spPr>
          <a:xfrm>
            <a:off x="0" y="457200"/>
            <a:ext cx="8686800" cy="6172200"/>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Clr>
                <a:schemeClr val="dk1"/>
              </a:buClr>
              <a:buSzPct val="100000"/>
              <a:buChar char="•"/>
            </a:pPr>
            <a:r>
              <a:rPr lang="sr-Cyrl-RS"/>
              <a:t>Размишљање базирано на ризику се разматра на два нивоа:</a:t>
            </a:r>
            <a:endParaRPr/>
          </a:p>
          <a:p>
            <a:pPr indent="-342900" lvl="0" marL="342900" rtl="0" algn="l">
              <a:spcBef>
                <a:spcPts val="448"/>
              </a:spcBef>
              <a:spcAft>
                <a:spcPts val="0"/>
              </a:spcAft>
              <a:buClr>
                <a:schemeClr val="dk1"/>
              </a:buClr>
              <a:buSzPct val="100000"/>
              <a:buChar char="•"/>
            </a:pPr>
            <a:r>
              <a:rPr lang="sr-Cyrl-RS"/>
              <a:t>Анализа ризика на организационом нивоу – организациони менаџмент ризиком и</a:t>
            </a:r>
            <a:endParaRPr/>
          </a:p>
          <a:p>
            <a:pPr indent="-342900" lvl="0" marL="342900" rtl="0" algn="l">
              <a:spcBef>
                <a:spcPts val="448"/>
              </a:spcBef>
              <a:spcAft>
                <a:spcPts val="0"/>
              </a:spcAft>
              <a:buClr>
                <a:schemeClr val="dk1"/>
              </a:buClr>
              <a:buSzPct val="100000"/>
              <a:buChar char="•"/>
            </a:pPr>
            <a:r>
              <a:rPr lang="sr-Cyrl-RS"/>
              <a:t>Анализа хазарда на нивоу оперативних процеса</a:t>
            </a:r>
            <a:endParaRPr/>
          </a:p>
          <a:p>
            <a:pPr indent="-342900" lvl="0" marL="342900" rtl="0" algn="l">
              <a:spcBef>
                <a:spcPts val="448"/>
              </a:spcBef>
              <a:spcAft>
                <a:spcPts val="0"/>
              </a:spcAft>
              <a:buClr>
                <a:schemeClr val="dk1"/>
              </a:buClr>
              <a:buSzPct val="100000"/>
              <a:buChar char="•"/>
            </a:pPr>
            <a:r>
              <a:rPr b="1" lang="sr-Cyrl-RS"/>
              <a:t>Ризик се дефинише као ефекат несигурности и свака таква несигурност може имати позитивне или негативне ефекте</a:t>
            </a:r>
            <a:r>
              <a:rPr lang="sr-Cyrl-RS"/>
              <a:t>. Позитивно одступање, које произилази из ризика, може пружити прилику за побољшање, али нису сви ефекти ризика позитивни.</a:t>
            </a:r>
            <a:endParaRPr/>
          </a:p>
          <a:p>
            <a:pPr indent="-342900" lvl="0" marL="342900" rtl="0" algn="l">
              <a:spcBef>
                <a:spcPts val="448"/>
              </a:spcBef>
              <a:spcAft>
                <a:spcPts val="0"/>
              </a:spcAft>
              <a:buClr>
                <a:schemeClr val="dk1"/>
              </a:buClr>
              <a:buSzPct val="100000"/>
              <a:buChar char="•"/>
            </a:pPr>
            <a:r>
              <a:rPr b="1" lang="sr-Cyrl-RS"/>
              <a:t>Ризик је ефекат несигурности очекиваног резултата</a:t>
            </a:r>
            <a:r>
              <a:rPr lang="sr-Cyrl-RS"/>
              <a:t>, а концепт размишљања базираног на ризику увек се подразумевао у ISO 22000 преко анализе хазарда. </a:t>
            </a:r>
            <a:endParaRPr/>
          </a:p>
          <a:p>
            <a:pPr indent="-342900" lvl="0" marL="342900" rtl="0" algn="l">
              <a:spcBef>
                <a:spcPts val="448"/>
              </a:spcBef>
              <a:spcAft>
                <a:spcPts val="0"/>
              </a:spcAft>
              <a:buClr>
                <a:schemeClr val="dk1"/>
              </a:buClr>
              <a:buSzPct val="100000"/>
              <a:buChar char="•"/>
            </a:pPr>
            <a:r>
              <a:rPr lang="sr-Cyrl-RS"/>
              <a:t>Овај интернационални стандард појашњава размишљање базирано на ризику и обједињава га у захтевима за успостављање, имплементацију, одржавање и континуирано побољшање система менаџмента за безбедност хране. </a:t>
            </a:r>
            <a:endParaRPr/>
          </a:p>
          <a:p>
            <a:pPr indent="-342900" lvl="0" marL="342900" rtl="0" algn="l">
              <a:spcBef>
                <a:spcPts val="448"/>
              </a:spcBef>
              <a:spcAft>
                <a:spcPts val="0"/>
              </a:spcAft>
              <a:buClr>
                <a:schemeClr val="dk1"/>
              </a:buClr>
              <a:buSzPct val="100000"/>
              <a:buChar char="•"/>
            </a:pPr>
            <a:r>
              <a:rPr lang="sr-Cyrl-RS"/>
              <a:t>Акције за решавање ризика и прилика могу да укључе: потенцијал утицаја на захтеве за безбедност хране; усаглашеност прехрамбених производа и услуга за купце као и захтеве заинтересованих страна у ланцу исхране.</a:t>
            </a:r>
            <a:endParaRPr/>
          </a:p>
          <a:p>
            <a:pPr indent="-200660" lvl="0" marL="342900" rtl="0" algn="l">
              <a:spcBef>
                <a:spcPts val="448"/>
              </a:spcBef>
              <a:spcAft>
                <a:spcPts val="0"/>
              </a:spcAft>
              <a:buClr>
                <a:schemeClr val="dk1"/>
              </a:buClr>
              <a:buSzPct val="100000"/>
              <a:buNone/>
            </a:pPr>
            <a:r>
              <a:t/>
            </a:r>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8" name="Shape 748"/>
        <p:cNvGrpSpPr/>
        <p:nvPr/>
      </p:nvGrpSpPr>
      <p:grpSpPr>
        <a:xfrm>
          <a:off x="0" y="0"/>
          <a:ext cx="0" cy="0"/>
          <a:chOff x="0" y="0"/>
          <a:chExt cx="0" cy="0"/>
        </a:xfrm>
      </p:grpSpPr>
      <p:sp>
        <p:nvSpPr>
          <p:cNvPr id="749" name="Google Shape;749;p98"/>
          <p:cNvSpPr txBox="1"/>
          <p:nvPr>
            <p:ph idx="1" type="body"/>
          </p:nvPr>
        </p:nvSpPr>
        <p:spPr>
          <a:xfrm>
            <a:off x="457200" y="2057400"/>
            <a:ext cx="8229600" cy="4525963"/>
          </a:xfrm>
          <a:prstGeom prst="rect">
            <a:avLst/>
          </a:prstGeom>
          <a:noFill/>
          <a:ln>
            <a:noFill/>
          </a:ln>
        </p:spPr>
        <p:txBody>
          <a:bodyPr anchorCtr="0" anchor="t" bIns="45700" lIns="91425" spcFirstLastPara="1" rIns="91425" wrap="square" tIns="45700">
            <a:normAutofit fontScale="62500" lnSpcReduction="20000"/>
          </a:bodyPr>
          <a:lstStyle/>
          <a:p>
            <a:pPr indent="-342900" lvl="0" marL="342900" rtl="0" algn="l">
              <a:spcBef>
                <a:spcPts val="0"/>
              </a:spcBef>
              <a:spcAft>
                <a:spcPts val="0"/>
              </a:spcAft>
              <a:buClr>
                <a:schemeClr val="dk1"/>
              </a:buClr>
              <a:buSzPct val="100000"/>
              <a:buChar char="•"/>
            </a:pPr>
            <a:r>
              <a:rPr lang="sr-Cyrl-RS"/>
              <a:t>Стандард ISO 22000 је први међународни стандард за управљање безбедношћу хране и у многим земљама већ замењује примену HACCP. </a:t>
            </a:r>
            <a:endParaRPr/>
          </a:p>
          <a:p>
            <a:pPr indent="-342900" lvl="0" marL="342900" rtl="0" algn="l">
              <a:spcBef>
                <a:spcPts val="400"/>
              </a:spcBef>
              <a:spcAft>
                <a:spcPts val="0"/>
              </a:spcAft>
              <a:buClr>
                <a:schemeClr val="dk1"/>
              </a:buClr>
              <a:buSzPct val="100000"/>
              <a:buChar char="•"/>
            </a:pPr>
            <a:r>
              <a:rPr lang="sr-Cyrl-RS"/>
              <a:t>Његова супериорност огледа се у томе што је развијен на основу потреба за безбедношћу хране утврђених на глобалном нивоу. </a:t>
            </a:r>
            <a:endParaRPr/>
          </a:p>
          <a:p>
            <a:pPr indent="-342900" lvl="0" marL="342900" rtl="0" algn="l">
              <a:spcBef>
                <a:spcPts val="400"/>
              </a:spcBef>
              <a:spcAft>
                <a:spcPts val="0"/>
              </a:spcAft>
              <a:buClr>
                <a:schemeClr val="dk1"/>
              </a:buClr>
              <a:buSzPct val="100000"/>
              <a:buChar char="•"/>
            </a:pPr>
            <a:r>
              <a:rPr lang="sr-Cyrl-RS"/>
              <a:t>Иако за основу има Codex Alimentarius и принципе HACCP система, овај систем управљања безбедношћу хране је доста напреднији и строжи у својим захтевима.</a:t>
            </a:r>
            <a:endParaRPr/>
          </a:p>
          <a:p>
            <a:pPr indent="-342900" lvl="0" marL="342900" rtl="0" algn="l">
              <a:spcBef>
                <a:spcPts val="400"/>
              </a:spcBef>
              <a:spcAft>
                <a:spcPts val="0"/>
              </a:spcAft>
              <a:buClr>
                <a:schemeClr val="dk1"/>
              </a:buClr>
              <a:buSzPct val="100000"/>
              <a:buChar char="•"/>
            </a:pPr>
            <a:r>
              <a:rPr lang="sr-Cyrl-RS"/>
              <a:t>Када је Међународна организација за стандардизацију (ISO) у септембру 2005. године објавила овај стандард, омогућила је свим произвођачима у ланцу исхране да буду усаглашени са међународно признатим захтевима за обезбеђење здравствено исправне хране.</a:t>
            </a:r>
            <a:endParaRPr/>
          </a:p>
          <a:p>
            <a:pPr indent="-342900" lvl="0" marL="342900" rtl="0" algn="l">
              <a:spcBef>
                <a:spcPts val="400"/>
              </a:spcBef>
              <a:spcAft>
                <a:spcPts val="0"/>
              </a:spcAft>
              <a:buClr>
                <a:schemeClr val="dk1"/>
              </a:buClr>
              <a:buSzPct val="100000"/>
              <a:buChar char="•"/>
            </a:pPr>
            <a:r>
              <a:rPr lang="sr-Cyrl-RS"/>
              <a:t>Данас овај стандард у рaзвијеним земљaмa увелико зaузимa глaвну позицију кaд је реч о безбедности хрaне и зaмењује широко примењени HACCP.</a:t>
            </a:r>
            <a:endParaRPr/>
          </a:p>
          <a:p>
            <a:pPr indent="-215900" lvl="0" marL="342900" rtl="0" algn="l">
              <a:spcBef>
                <a:spcPts val="400"/>
              </a:spcBef>
              <a:spcAft>
                <a:spcPts val="0"/>
              </a:spcAft>
              <a:buClr>
                <a:schemeClr val="dk1"/>
              </a:buClr>
              <a:buSzPct val="100000"/>
              <a:buNone/>
            </a:pPr>
            <a:r>
              <a:t/>
            </a:r>
            <a:endParaRPr/>
          </a:p>
        </p:txBody>
      </p:sp>
      <p:pic>
        <p:nvPicPr>
          <p:cNvPr id="750" name="Google Shape;750;p98"/>
          <p:cNvPicPr preferRelativeResize="0"/>
          <p:nvPr/>
        </p:nvPicPr>
        <p:blipFill rotWithShape="1">
          <a:blip r:embed="rId3">
            <a:alphaModFix/>
          </a:blip>
          <a:srcRect b="0" l="0" r="0" t="0"/>
          <a:stretch/>
        </p:blipFill>
        <p:spPr>
          <a:xfrm>
            <a:off x="4191000" y="228600"/>
            <a:ext cx="1201410" cy="1447800"/>
          </a:xfrm>
          <a:prstGeom prst="rect">
            <a:avLst/>
          </a:prstGeom>
          <a:noFill/>
          <a:ln>
            <a:noFill/>
          </a:ln>
        </p:spPr>
      </p:pic>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 name="Shape 754"/>
        <p:cNvGrpSpPr/>
        <p:nvPr/>
      </p:nvGrpSpPr>
      <p:grpSpPr>
        <a:xfrm>
          <a:off x="0" y="0"/>
          <a:ext cx="0" cy="0"/>
          <a:chOff x="0" y="0"/>
          <a:chExt cx="0" cy="0"/>
        </a:xfrm>
      </p:grpSpPr>
      <p:sp>
        <p:nvSpPr>
          <p:cNvPr id="755" name="Google Shape;755;p9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2400"/>
              <a:buFont typeface="Calibri"/>
              <a:buNone/>
            </a:pPr>
            <a:r>
              <a:rPr lang="sr-Cyrl-RS" sz="2400"/>
              <a:t>Делатности које обухвата сертификација према захтевима стандарда ISO 22000 су:</a:t>
            </a:r>
            <a:br>
              <a:rPr lang="sr-Cyrl-RS" sz="2400"/>
            </a:br>
            <a:endParaRPr sz="2400"/>
          </a:p>
        </p:txBody>
      </p:sp>
      <p:sp>
        <p:nvSpPr>
          <p:cNvPr id="756" name="Google Shape;756;p99"/>
          <p:cNvSpPr txBox="1"/>
          <p:nvPr>
            <p:ph idx="1" type="body"/>
          </p:nvPr>
        </p:nvSpPr>
        <p:spPr>
          <a:xfrm>
            <a:off x="228600" y="1219200"/>
            <a:ext cx="8686800" cy="5638800"/>
          </a:xfrm>
          <a:prstGeom prst="rect">
            <a:avLst/>
          </a:prstGeom>
          <a:noFill/>
          <a:ln>
            <a:noFill/>
          </a:ln>
        </p:spPr>
        <p:txBody>
          <a:bodyPr anchorCtr="0" anchor="t" bIns="45700" lIns="91425" spcFirstLastPara="1" rIns="91425" wrap="square" tIns="45700">
            <a:normAutofit fontScale="32500" lnSpcReduction="20000"/>
          </a:bodyPr>
          <a:lstStyle/>
          <a:p>
            <a:pPr indent="-342900" lvl="0" marL="342900" rtl="0" algn="l">
              <a:spcBef>
                <a:spcPts val="0"/>
              </a:spcBef>
              <a:spcAft>
                <a:spcPts val="0"/>
              </a:spcAft>
              <a:buClr>
                <a:schemeClr val="dk1"/>
              </a:buClr>
              <a:buSzPct val="100000"/>
              <a:buChar char="•"/>
            </a:pPr>
            <a:r>
              <a:rPr b="1" lang="sr-Cyrl-RS" sz="6200"/>
              <a:t>Примарни произвођачи</a:t>
            </a:r>
            <a:r>
              <a:rPr lang="sr-Cyrl-RS" sz="6200"/>
              <a:t>: нпр. фарме, рибњаци, млекаре, пољопривредна добра итд.</a:t>
            </a:r>
            <a:endParaRPr sz="6200"/>
          </a:p>
          <a:p>
            <a:pPr indent="-342900" lvl="0" marL="342900" rtl="0" algn="l">
              <a:spcBef>
                <a:spcPts val="403"/>
              </a:spcBef>
              <a:spcAft>
                <a:spcPts val="0"/>
              </a:spcAft>
              <a:buClr>
                <a:schemeClr val="dk1"/>
              </a:buClr>
              <a:buSzPct val="100000"/>
              <a:buChar char="•"/>
            </a:pPr>
            <a:r>
              <a:rPr b="1" lang="sr-Cyrl-RS" sz="6200"/>
              <a:t>Прерађивачи</a:t>
            </a:r>
            <a:r>
              <a:rPr lang="sr-Cyrl-RS" sz="6200"/>
              <a:t>: нпр. прерада рибе, прерада меса папкара, прерада живинског меса, прерада сточне хране и др.</a:t>
            </a:r>
            <a:endParaRPr sz="6200"/>
          </a:p>
          <a:p>
            <a:pPr indent="-342900" lvl="0" marL="342900" rtl="0" algn="l">
              <a:spcBef>
                <a:spcPts val="403"/>
              </a:spcBef>
              <a:spcAft>
                <a:spcPts val="0"/>
              </a:spcAft>
              <a:buClr>
                <a:schemeClr val="dk1"/>
              </a:buClr>
              <a:buSzPct val="100000"/>
              <a:buChar char="•"/>
            </a:pPr>
            <a:r>
              <a:rPr b="1" lang="sr-Cyrl-RS" sz="6200"/>
              <a:t>Произвођачи</a:t>
            </a:r>
            <a:r>
              <a:rPr lang="sr-Cyrl-RS" sz="6200"/>
              <a:t>:  нпр. производња хлеба, пецива, житарица и снек производа, производња алкохолних и безалкохолних пића,  производња адитива, зачина и других додатака храни, производња кондиторских производа, производња конзервиране и смрзнуте хране, производња материјала за паковање, производња радне одеће за прехрамбену индустрију, произвођачи средстава за чишћење која се користе у прехрамбеној индустрији итд.</a:t>
            </a:r>
            <a:endParaRPr sz="6200"/>
          </a:p>
          <a:p>
            <a:pPr indent="-342900" lvl="0" marL="342900" rtl="0" algn="l">
              <a:spcBef>
                <a:spcPts val="403"/>
              </a:spcBef>
              <a:spcAft>
                <a:spcPts val="0"/>
              </a:spcAft>
              <a:buClr>
                <a:schemeClr val="dk1"/>
              </a:buClr>
              <a:buSzPct val="100000"/>
              <a:buChar char="•"/>
            </a:pPr>
            <a:r>
              <a:rPr b="1" lang="sr-Cyrl-RS" sz="6200"/>
              <a:t>Пружаоци услуга служења хране</a:t>
            </a:r>
            <a:r>
              <a:rPr lang="sr-Cyrl-RS" sz="6200"/>
              <a:t>: нпр. хотели, ресторани и кафићи, малопродаја, авиокомпаније и бродови, болнице, домови за стара лица, школске установе и друго.</a:t>
            </a:r>
            <a:endParaRPr sz="6200"/>
          </a:p>
          <a:p>
            <a:pPr indent="-342900" lvl="0" marL="342900" rtl="0" algn="l">
              <a:spcBef>
                <a:spcPts val="403"/>
              </a:spcBef>
              <a:spcAft>
                <a:spcPts val="0"/>
              </a:spcAft>
              <a:buClr>
                <a:schemeClr val="dk1"/>
              </a:buClr>
              <a:buSzPct val="100000"/>
              <a:buChar char="•"/>
            </a:pPr>
            <a:r>
              <a:rPr b="1" lang="sr-Cyrl-RS" sz="6200"/>
              <a:t>Друге услужне делатности</a:t>
            </a:r>
            <a:r>
              <a:rPr lang="sr-Cyrl-RS" sz="6200"/>
              <a:t>: нпр. складиштење, транспорт и дистрибуција хране, кетеринг услуге и друге логистичке услуге, одржавање хигијене у производним погонима, санација и одржавање инфраструктуре у прехрамбеној индустрији итд.,</a:t>
            </a:r>
            <a:endParaRPr sz="6200"/>
          </a:p>
          <a:p>
            <a:pPr indent="-342900" lvl="0" marL="342900" rtl="0" algn="l">
              <a:spcBef>
                <a:spcPts val="403"/>
              </a:spcBef>
              <a:spcAft>
                <a:spcPts val="0"/>
              </a:spcAft>
              <a:buClr>
                <a:schemeClr val="dk1"/>
              </a:buClr>
              <a:buSzPct val="100000"/>
              <a:buChar char="•"/>
            </a:pPr>
            <a:r>
              <a:rPr b="1" lang="sr-Cyrl-RS" sz="6200"/>
              <a:t>Други испоручиоци</a:t>
            </a:r>
            <a:r>
              <a:rPr lang="sr-Cyrl-RS" sz="6200"/>
              <a:t>:  испоручиоци алата, прибора, опреме, средства за чишћење и друго.</a:t>
            </a:r>
            <a:endParaRPr sz="6200"/>
          </a:p>
          <a:p>
            <a:pPr indent="-276860" lvl="0" marL="342900" rtl="0" algn="l">
              <a:spcBef>
                <a:spcPts val="208"/>
              </a:spcBef>
              <a:spcAft>
                <a:spcPts val="0"/>
              </a:spcAft>
              <a:buClr>
                <a:schemeClr val="dk1"/>
              </a:buClr>
              <a:buSzPct val="100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2017-03-07T13:33:41Z</dcterms:created>
  <dc:creator>Nela</dc:creator>
</cp:coreProperties>
</file>